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5"/>
  </p:notesMasterIdLst>
  <p:sldIdLst>
    <p:sldId id="277" r:id="rId2"/>
    <p:sldId id="339" r:id="rId3"/>
    <p:sldId id="340" r:id="rId4"/>
    <p:sldId id="341" r:id="rId5"/>
    <p:sldId id="342" r:id="rId6"/>
    <p:sldId id="343" r:id="rId7"/>
    <p:sldId id="344" r:id="rId8"/>
    <p:sldId id="345" r:id="rId9"/>
    <p:sldId id="346" r:id="rId10"/>
    <p:sldId id="347" r:id="rId11"/>
    <p:sldId id="306" r:id="rId12"/>
    <p:sldId id="307" r:id="rId13"/>
    <p:sldId id="308" r:id="rId14"/>
    <p:sldId id="309" r:id="rId15"/>
    <p:sldId id="310" r:id="rId16"/>
    <p:sldId id="311" r:id="rId17"/>
    <p:sldId id="334" r:id="rId18"/>
    <p:sldId id="312" r:id="rId19"/>
    <p:sldId id="313" r:id="rId20"/>
    <p:sldId id="314" r:id="rId21"/>
    <p:sldId id="315" r:id="rId22"/>
    <p:sldId id="337" r:id="rId23"/>
    <p:sldId id="316" r:id="rId24"/>
    <p:sldId id="317" r:id="rId25"/>
    <p:sldId id="318" r:id="rId26"/>
    <p:sldId id="319" r:id="rId27"/>
    <p:sldId id="335" r:id="rId28"/>
    <p:sldId id="320" r:id="rId29"/>
    <p:sldId id="321" r:id="rId30"/>
    <p:sldId id="322" r:id="rId31"/>
    <p:sldId id="323" r:id="rId32"/>
    <p:sldId id="338" r:id="rId33"/>
    <p:sldId id="324" r:id="rId34"/>
    <p:sldId id="325" r:id="rId35"/>
    <p:sldId id="326" r:id="rId36"/>
    <p:sldId id="327" r:id="rId37"/>
    <p:sldId id="336" r:id="rId38"/>
    <p:sldId id="328" r:id="rId39"/>
    <p:sldId id="329" r:id="rId40"/>
    <p:sldId id="330" r:id="rId41"/>
    <p:sldId id="331" r:id="rId42"/>
    <p:sldId id="332" r:id="rId43"/>
    <p:sldId id="333" r:id="rId44"/>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Introducción" id="{CB6BBEF7-9717-4733-A929-535518E6EBF6}">
          <p14:sldIdLst>
            <p14:sldId id="277"/>
            <p14:sldId id="339"/>
            <p14:sldId id="340"/>
            <p14:sldId id="341"/>
            <p14:sldId id="342"/>
            <p14:sldId id="343"/>
            <p14:sldId id="344"/>
            <p14:sldId id="345"/>
            <p14:sldId id="346"/>
            <p14:sldId id="347"/>
            <p14:sldId id="306"/>
            <p14:sldId id="307"/>
            <p14:sldId id="308"/>
            <p14:sldId id="309"/>
            <p14:sldId id="310"/>
            <p14:sldId id="311"/>
            <p14:sldId id="334"/>
            <p14:sldId id="312"/>
            <p14:sldId id="313"/>
            <p14:sldId id="314"/>
            <p14:sldId id="315"/>
            <p14:sldId id="337"/>
            <p14:sldId id="316"/>
            <p14:sldId id="317"/>
            <p14:sldId id="318"/>
            <p14:sldId id="319"/>
            <p14:sldId id="335"/>
            <p14:sldId id="320"/>
            <p14:sldId id="321"/>
            <p14:sldId id="322"/>
            <p14:sldId id="323"/>
            <p14:sldId id="338"/>
            <p14:sldId id="324"/>
            <p14:sldId id="325"/>
            <p14:sldId id="326"/>
            <p14:sldId id="327"/>
            <p14:sldId id="336"/>
            <p14:sldId id="328"/>
            <p14:sldId id="329"/>
            <p14:sldId id="330"/>
            <p14:sldId id="331"/>
            <p14:sldId id="332"/>
            <p14:sldId id="333"/>
          </p14:sldIdLst>
        </p14:section>
        <p14:section name="Cree su presentación" id="{16378913-E5ED-4281-BAF5-F1F938CB0BED}">
          <p14:sldIdLst/>
        </p14:section>
        <p14:section name="Enriquezca su presentación" id="{E2D565D1-BA5E-44E6-A40E-50A644912248}">
          <p14:sldIdLst/>
        </p14:section>
        <p14:section name="Entregue su presentación" id="{71D59651-8EFA-4415-9623-98B4C4A8699C}">
          <p14:sldIdLst/>
        </p14:section>
        <p14:section name="¡Hay más!" id="{2E16B512-814A-4DC1-A986-25475E10E0E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1"/>
    </p:ext>
    <p:ext uri="{D31A062A-798A-4329-ABDD-BBA856620510}">
      <p14:defaultImageDpi xmlns:p14="http://schemas.microsoft.com/office/powerpoint/2010/main" xmlns=""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262" autoAdjust="0"/>
    <p:restoredTop sz="89825" autoAdjust="0"/>
  </p:normalViewPr>
  <p:slideViewPr>
    <p:cSldViewPr>
      <p:cViewPr>
        <p:scale>
          <a:sx n="95" d="100"/>
          <a:sy n="95" d="100"/>
        </p:scale>
        <p:origin x="-72" y="-7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rPr/>
              <a:pPr/>
              <a:t>12/17/2009</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rPr/>
              <a:pPr/>
              <a:t>‹Nº›</a:t>
            </a:fld>
            <a:endParaRPr lang="es-ES"/>
          </a:p>
        </p:txBody>
      </p:sp>
    </p:spTree>
    <p:extLst>
      <p:ext uri="{BB962C8B-B14F-4D97-AF65-F5344CB8AC3E}">
        <p14:creationId xmlns:p14="http://schemas.microsoft.com/office/powerpoint/2010/main" xmlns="" val="1301244839"/>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Este </a:t>
            </a:r>
            <a:r>
              <a:rPr lang="es-ES" dirty="0" smtClean="0"/>
              <a:t>Esta presentación, que se recomienda ver en modo de presentación, muestra las nuevas funciones de PowerPoint. Estas diapositivas están diseñadas para ofrecerle excelentes ideas para las presentaciones que creará en PowerPoint 2010.</a:t>
            </a:r>
          </a:p>
          <a:p>
            <a:endParaRPr lang="es-ES" dirty="0" smtClean="0"/>
          </a:p>
          <a:p>
            <a:r>
              <a:rPr lang="es-ES" dirty="0" smtClean="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a:t>
            </a:fld>
            <a:endParaRPr lang="es-E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8</a:t>
            </a:fld>
            <a:endParaRPr lang="es-E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14</a:t>
            </a:fld>
            <a:endParaRPr lang="es-E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20</a:t>
            </a:fld>
            <a:endParaRPr lang="es-E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25</a:t>
            </a:fld>
            <a:endParaRPr lang="es-E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30</a:t>
            </a:fld>
            <a:endParaRPr lang="es-E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35</a:t>
            </a:fld>
            <a:endParaRPr lang="es-E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40</a:t>
            </a:fld>
            <a:endParaRPr lang="es-E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a:pPr/>
              <a:t>12/17/2009</a:t>
            </a:fld>
            <a:endParaRPr kumimoji="0" lang="es-ES"/>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a:pPr/>
              <a:t>‹Nº›</a:t>
            </a:fld>
            <a:endParaRPr kumimoji="0" lang="es-ES"/>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smtClean="0"/>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a:pPr/>
              <a:t>12/17/2009</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a:pPr/>
              <a:t>‹Nº›</a:t>
            </a:fld>
            <a:endParaRPr kumimoji="0" lang="es-ES"/>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smtClean="0"/>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smtClean="0"/>
              <a:t>Haga clic en el icono para agregar medios</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smtClean="0"/>
              <a:t>Haga clic para modificar el estilo de texto del patrón</a:t>
            </a:r>
          </a:p>
        </p:txBody>
      </p:sp>
    </p:spTree>
  </p:cSld>
  <p:clrMapOvr>
    <a:masterClrMapping/>
  </p:clrMapOvr>
  <mc:AlternateContent xmlns:mc="http://schemas.openxmlformats.org/markup-compatibility/2006">
    <mc:Choice xmlns:p14="http://schemas.microsoft.com/office/powerpoint/2010/main" xmlns="" Requires="p14">
      <p:transition spd="slow" p14:dur="2000">
        <p:wipe/>
      </p:transition>
    </mc:Choice>
    <mc:Fallback>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smtClean="0"/>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smtClean="0"/>
              <a:t>Haga clic en el icono para agregar una imagen</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smtClean="0"/>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a:pPr/>
              <a:t>12/17/2009</a:t>
            </a:fld>
            <a:endParaRPr kumimoji="0" lang="es-ES"/>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a:pPr/>
              <a:t>‹Nº›</a:t>
            </a:fld>
            <a:endParaRPr kumimoji="0" lang="es-E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A258050E-B668-4FA7-85AD-C750C80A6E9B}" type="datetimeFigureOut">
              <a:rPr/>
              <a:pPr/>
              <a:t>12/17/2009</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240D5ECE-8B49-45CD-BE81-EF81920D1969}" type="slidenum">
              <a:rPr/>
              <a:pPr/>
              <a:t>‹Nº›</a:t>
            </a:fld>
            <a:endParaRPr kumimoji="0" lang="es-ES"/>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 smtClean="0"/>
              <a:t>Haga clic para modificar el estilo de título del patrón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rPr/>
              <a:pPr/>
              <a:t>12/17/2009</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a:pPr/>
              <a:t>‹Nº›</a:t>
            </a:fld>
            <a:endParaRPr kumimoji="0" lang="es-E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smtClean="0"/>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a:pPr/>
              <a:t>‹Nº›</a:t>
            </a:fld>
            <a:endParaRPr kumimoji="0" lang="es-ES"/>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 smtClean="0"/>
              <a:t>Haga clic para modificar el estilo de título del patrón</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rPr/>
              <a:pPr/>
              <a:t>12/17/2009</a:t>
            </a:fld>
            <a:endParaRPr kumimoji="0" lang="es-ES"/>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a:pPr/>
              <a:t>‹Nº›</a:t>
            </a:fld>
            <a:endParaRPr kumimoji="0" lang="es-E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rPr/>
              <a:pPr/>
              <a:t>12/17/2009</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rPr/>
              <a:pPr/>
              <a:t>‹Nº›</a:t>
            </a:fld>
            <a:endParaRPr kumimoji="0" lang="es-ES"/>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 smtClean="0"/>
              <a:t>Haga clic para modificar el estilo de título del patrón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Date Placeholder 4"/>
          <p:cNvSpPr>
            <a:spLocks noGrp="1"/>
          </p:cNvSpPr>
          <p:nvPr>
            <p:ph type="dt" sz="half" idx="10"/>
          </p:nvPr>
        </p:nvSpPr>
        <p:spPr/>
        <p:txBody>
          <a:bodyPr/>
          <a:lstStyle/>
          <a:p>
            <a:fld id="{A258050E-B668-4FA7-85AD-C750C80A6E9B}" type="datetimeFigureOut">
              <a:rPr/>
              <a:pPr/>
              <a:t>12/17/2009</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240D5ECE-8B49-45CD-BE81-EF81920D1969}" type="slidenum">
              <a:rPr/>
              <a:pPr/>
              <a:t>‹Nº›</a:t>
            </a:fld>
            <a:endParaRPr kumimoji="0" lang="es-E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a:pPr/>
              <a:t>12/17/2009</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a:pPr/>
              <a:t>‹Nº›</a:t>
            </a:fld>
            <a:endParaRPr kumimoji="0" lang="es-ES"/>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 smtClean="0"/>
              <a:t>Haga clic para modificar el estilo de título del patrón</a:t>
            </a:r>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a:pPr/>
              <a:t>12/17/2009</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240D5ECE-8B49-45CD-BE81-EF81920D1969}" type="slidenum">
              <a:rPr/>
              <a:pPr/>
              <a:t>‹Nº›</a:t>
            </a:fld>
            <a:endParaRPr kumimoji="0" lang="es-ES"/>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smtClean="0"/>
              <a:t>Haga clic para modificar el estilo de texto del patrón</a:t>
            </a:r>
          </a:p>
        </p:txBody>
      </p:sp>
    </p:spTree>
  </p:cSld>
  <p:clrMapOvr>
    <a:masterClrMapping/>
  </p:clrMapOvr>
  <mc:AlternateContent xmlns:mc="http://schemas.openxmlformats.org/markup-compatibility/2006">
    <mc:Choice xmlns:p14="http://schemas.microsoft.com/office/powerpoint/2010/main" xmlns="" Requires="p14">
      <p:transition spd="slow" p14:dur="2000">
        <p:push dir="u"/>
      </p:transition>
    </mc:Choice>
    <mc:Fallback>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a:pPr/>
              <a:t>12/17/2009</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a:pPr/>
              <a:t>‹Nº›</a:t>
            </a:fld>
            <a:endParaRPr kumimoji="0" lang="es-ES"/>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smtClean="0"/>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mc:Choice xmlns:p14="http://schemas.microsoft.com/office/powerpoint/2010/main" xmlns="" Requires="p14">
      <p:transition spd="slow" p14:dur="2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 smtClean="0"/>
              <a:t>Haga clic para modificar el estilo de título del patrón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smtClean="0"/>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rPr/>
              <a:pPr/>
              <a:t>12/17/2009</a:t>
            </a:fld>
            <a:endParaRPr kumimoji="0" lang="es-ES"/>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rPr/>
              <a:pPr/>
              <a:t>‹Nº›</a:t>
            </a:fld>
            <a:endParaRPr kumimoji="0" lang="es-E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smtClean="0"/>
              <a:t>Haga clic para modificar el estilo de título del patrón</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rPr/>
              <a:pPr/>
              <a:t>12/17/2009</a:t>
            </a:fld>
            <a:endParaRPr kumimoji="0"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rPr/>
              <a:pPr/>
              <a:t>‹Nº›</a:t>
            </a:fld>
            <a:endParaRPr kumimoji="0"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endParaRPr lang="es-ES" dirty="0"/>
          </a:p>
        </p:txBody>
      </p:sp>
      <p:sp>
        <p:nvSpPr>
          <p:cNvPr id="5" name="Title 4"/>
          <p:cNvSpPr>
            <a:spLocks noGrp="1"/>
          </p:cNvSpPr>
          <p:nvPr>
            <p:ph type="title"/>
          </p:nvPr>
        </p:nvSpPr>
        <p:spPr>
          <a:xfrm>
            <a:off x="228600" y="3048000"/>
            <a:ext cx="7239000" cy="1828800"/>
          </a:xfrm>
        </p:spPr>
        <p:txBody>
          <a:bodyPr>
            <a:normAutofit fontScale="90000"/>
          </a:bodyPr>
          <a:lstStyle/>
          <a:p>
            <a:pPr algn="l"/>
            <a:r>
              <a:rPr lang="es-ES" sz="2400" b="0" dirty="0" smtClean="0">
                <a:solidFill>
                  <a:srgbClr val="7BCF27"/>
                </a:solidFill>
                <a:latin typeface="Calibri" pitchFamily="34" charset="0"/>
              </a:rPr>
              <a:t>Planes y Programas de Matemáticas y Lenguaje/Comunicación.</a:t>
            </a:r>
            <a:br>
              <a:rPr lang="es-ES" sz="2400" b="0" dirty="0" smtClean="0">
                <a:solidFill>
                  <a:srgbClr val="7BCF27"/>
                </a:solidFill>
                <a:latin typeface="Calibri" pitchFamily="34" charset="0"/>
              </a:rPr>
            </a:br>
            <a:r>
              <a:rPr lang="es-ES" sz="2400" b="0" dirty="0" smtClean="0">
                <a:solidFill>
                  <a:srgbClr val="7BCF27"/>
                </a:solidFill>
                <a:latin typeface="Calibri" pitchFamily="34" charset="0"/>
              </a:rPr>
              <a:t>2º Ciclo</a:t>
            </a:r>
            <a:r>
              <a:rPr lang="es-ES" sz="2400" b="0" smtClean="0">
                <a:solidFill>
                  <a:srgbClr val="7BCF27"/>
                </a:solidFill>
                <a:latin typeface="Calibri" pitchFamily="34" charset="0"/>
              </a:rPr>
              <a:t/>
            </a:r>
            <a:br>
              <a:rPr lang="es-ES" sz="2400" b="0" smtClean="0">
                <a:solidFill>
                  <a:srgbClr val="7BCF27"/>
                </a:solidFill>
                <a:latin typeface="Calibri" pitchFamily="34" charset="0"/>
              </a:rPr>
            </a:br>
            <a:endParaRPr lang="es-ES" sz="5600" b="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525963"/>
          </a:xfrm>
        </p:spPr>
        <p:txBody>
          <a:bodyPr>
            <a:noAutofit/>
          </a:bodyPr>
          <a:lstStyle/>
          <a:p>
            <a:r>
              <a:rPr lang="es-ES" sz="1400" b="1" dirty="0"/>
              <a:t>Orientación en el espacio</a:t>
            </a:r>
          </a:p>
          <a:p>
            <a:pPr marL="0" indent="0">
              <a:buNone/>
            </a:pPr>
            <a:r>
              <a:rPr lang="es-ES" sz="1400" dirty="0"/>
              <a:t>• interpretar planos urbanos y de caminos, utilizando los puntos cardinales como referencia;</a:t>
            </a:r>
          </a:p>
          <a:p>
            <a:pPr marL="0" indent="0">
              <a:buNone/>
            </a:pPr>
            <a:r>
              <a:rPr lang="es-ES" sz="1400" dirty="0"/>
              <a:t>• identificar y crear códigos para comunicar diversos tipos de información, al interior de un plano.</a:t>
            </a:r>
          </a:p>
          <a:p>
            <a:r>
              <a:rPr lang="es-ES" sz="1400" b="1" dirty="0"/>
              <a:t>Cuerpos geométricos (cubo, prismas y pirámides)</a:t>
            </a:r>
          </a:p>
          <a:p>
            <a:pPr marL="0" indent="0">
              <a:buNone/>
            </a:pPr>
            <a:r>
              <a:rPr lang="es-ES" sz="1400" dirty="0"/>
              <a:t>• armar cuerpos, a partir de sus caras;</a:t>
            </a:r>
          </a:p>
          <a:p>
            <a:pPr marL="0" indent="0">
              <a:buNone/>
            </a:pPr>
            <a:r>
              <a:rPr lang="es-ES" sz="1400" dirty="0"/>
              <a:t>• construir redes para armar cubos;</a:t>
            </a:r>
          </a:p>
          <a:p>
            <a:pPr marL="0" indent="0">
              <a:buNone/>
            </a:pPr>
            <a:r>
              <a:rPr lang="es-ES" sz="1400" dirty="0"/>
              <a:t>• identificar y contar el número de caras, aristas y vértices de un cuerpo y describir sus caras y aristas.</a:t>
            </a:r>
          </a:p>
          <a:p>
            <a:r>
              <a:rPr lang="es-ES" sz="1400" b="1" dirty="0"/>
              <a:t>Figuras geométricas</a:t>
            </a:r>
          </a:p>
          <a:p>
            <a:pPr marL="0" indent="0">
              <a:buNone/>
            </a:pPr>
            <a:r>
              <a:rPr lang="es-ES" sz="1400" dirty="0"/>
              <a:t>• diferenciar cuadrado, rombo, rectángulo y </a:t>
            </a:r>
            <a:r>
              <a:rPr lang="es-ES" sz="1400" dirty="0" smtClean="0"/>
              <a:t>romboide a </a:t>
            </a:r>
            <a:r>
              <a:rPr lang="es-ES" sz="1400" dirty="0"/>
              <a:t>partir de modelos hechos con varillas articuladas; </a:t>
            </a:r>
            <a:endParaRPr lang="es-ES" sz="1400" dirty="0" smtClean="0"/>
          </a:p>
          <a:p>
            <a:pPr marL="0" indent="0">
              <a:buNone/>
            </a:pPr>
            <a:r>
              <a:rPr lang="es-ES" sz="1400" dirty="0" smtClean="0"/>
              <a:t>• </a:t>
            </a:r>
            <a:r>
              <a:rPr lang="es-ES" sz="1400" dirty="0"/>
              <a:t>identificar lados, vértices y ángulos en figuras poligonales;</a:t>
            </a:r>
          </a:p>
          <a:p>
            <a:pPr marL="0" indent="0">
              <a:buNone/>
            </a:pPr>
            <a:r>
              <a:rPr lang="es-ES" sz="1400" dirty="0"/>
              <a:t>• distinguir tipos de ángulos, con referencia al </a:t>
            </a:r>
            <a:r>
              <a:rPr lang="es-ES" sz="1400" dirty="0" smtClean="0"/>
              <a:t>ángulo recto</a:t>
            </a:r>
            <a:r>
              <a:rPr lang="es-ES" sz="1400" dirty="0"/>
              <a:t>.</a:t>
            </a:r>
          </a:p>
          <a:p>
            <a:r>
              <a:rPr lang="es-ES" sz="1400" b="1" dirty="0"/>
              <a:t>Perímetro y área</a:t>
            </a:r>
          </a:p>
          <a:p>
            <a:pPr marL="0" indent="0">
              <a:buNone/>
            </a:pPr>
            <a:r>
              <a:rPr lang="es-ES" sz="1400" dirty="0"/>
              <a:t>• utilizar centímetros para medir longitudes, y </a:t>
            </a:r>
            <a:r>
              <a:rPr lang="es-ES" sz="1400" dirty="0" smtClean="0"/>
              <a:t>cuadriculados y </a:t>
            </a:r>
            <a:r>
              <a:rPr lang="es-ES" sz="1400" dirty="0"/>
              <a:t>centímetros cuadrados, para </a:t>
            </a:r>
            <a:r>
              <a:rPr lang="es-ES" sz="1400" dirty="0" smtClean="0"/>
              <a:t>medir superficies</a:t>
            </a:r>
            <a:r>
              <a:rPr lang="es-ES" sz="1400" dirty="0"/>
              <a:t>;</a:t>
            </a:r>
          </a:p>
          <a:p>
            <a:pPr marL="0" indent="0">
              <a:buNone/>
            </a:pPr>
            <a:r>
              <a:rPr lang="es-ES" sz="1400" dirty="0"/>
              <a:t>• calcular perímetros y áreas en cuadrados, </a:t>
            </a:r>
            <a:r>
              <a:rPr lang="es-ES" sz="1400" dirty="0" smtClean="0"/>
              <a:t>rectángulos y </a:t>
            </a:r>
            <a:r>
              <a:rPr lang="es-ES" sz="1400" dirty="0"/>
              <a:t>triángulos rectángulos, y en figuras </a:t>
            </a:r>
            <a:r>
              <a:rPr lang="es-ES" sz="1400" dirty="0" smtClean="0"/>
              <a:t>que puedan </a:t>
            </a:r>
            <a:r>
              <a:rPr lang="es-ES" sz="1400" dirty="0"/>
              <a:t>descomponerse en las anteriores;</a:t>
            </a:r>
          </a:p>
          <a:p>
            <a:pPr marL="0" indent="0">
              <a:buNone/>
            </a:pPr>
            <a:r>
              <a:rPr lang="es-ES" sz="1400" dirty="0"/>
              <a:t>• reconocer las fórmulas para el cálculo del </a:t>
            </a:r>
            <a:r>
              <a:rPr lang="es-ES" sz="1400" dirty="0" smtClean="0"/>
              <a:t>perímetro y </a:t>
            </a:r>
            <a:r>
              <a:rPr lang="es-ES" sz="1400" dirty="0"/>
              <a:t>del área del cuadrado, rectángulo y triángulo rectángulo, como un recurso para abreviar </a:t>
            </a:r>
            <a:r>
              <a:rPr lang="es-ES" sz="1400" dirty="0" smtClean="0"/>
              <a:t>el proceso </a:t>
            </a:r>
            <a:r>
              <a:rPr lang="es-ES" sz="1400" dirty="0"/>
              <a:t>de cálculo;</a:t>
            </a:r>
          </a:p>
          <a:p>
            <a:pPr marL="0" indent="0">
              <a:buNone/>
            </a:pPr>
            <a:r>
              <a:rPr lang="es-ES" sz="1400" dirty="0"/>
              <a:t>• distinguir perímetro y área, a partir de </a:t>
            </a:r>
            <a:r>
              <a:rPr lang="es-ES" sz="1400" dirty="0" smtClean="0"/>
              <a:t>transformaciones de </a:t>
            </a:r>
            <a:r>
              <a:rPr lang="es-ES" sz="1400" dirty="0"/>
              <a:t>una figura en la que una de estas </a:t>
            </a:r>
            <a:r>
              <a:rPr lang="es-ES" sz="1400" dirty="0" smtClean="0"/>
              <a:t>medidas permanece </a:t>
            </a:r>
            <a:r>
              <a:rPr lang="es-ES" sz="1400" dirty="0"/>
              <a:t>constante.</a:t>
            </a:r>
          </a:p>
          <a:p>
            <a:endParaRPr lang="es-ES" sz="1400" dirty="0"/>
          </a:p>
        </p:txBody>
      </p:sp>
      <p:sp>
        <p:nvSpPr>
          <p:cNvPr id="4" name="3 Título"/>
          <p:cNvSpPr>
            <a:spLocks noGrp="1"/>
          </p:cNvSpPr>
          <p:nvPr>
            <p:ph type="title"/>
          </p:nvPr>
        </p:nvSpPr>
        <p:spPr/>
        <p:txBody>
          <a:bodyPr/>
          <a:lstStyle/>
          <a:p>
            <a:r>
              <a:rPr lang="es-ES" dirty="0" smtClean="0"/>
              <a:t>CONTENIDOS MINIMOS OBLIGATORIOS</a:t>
            </a:r>
            <a:endParaRPr lang="es-ES" dirty="0"/>
          </a:p>
        </p:txBody>
      </p:sp>
    </p:spTree>
    <p:extLst>
      <p:ext uri="{BB962C8B-B14F-4D97-AF65-F5344CB8AC3E}">
        <p14:creationId xmlns:p14="http://schemas.microsoft.com/office/powerpoint/2010/main" xmlns="" val="403261594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FUNDAMENTALES </a:t>
            </a:r>
            <a:br>
              <a:rPr lang="es-ES" dirty="0" smtClean="0"/>
            </a:br>
            <a:r>
              <a:rPr lang="es-ES" dirty="0" smtClean="0"/>
              <a:t>6º básico - lenguaje</a:t>
            </a:r>
            <a:endParaRPr lang="es-ES" dirty="0"/>
          </a:p>
        </p:txBody>
      </p:sp>
      <p:sp>
        <p:nvSpPr>
          <p:cNvPr id="3" name="2 Marcador de texto"/>
          <p:cNvSpPr>
            <a:spLocks noGrp="1"/>
          </p:cNvSpPr>
          <p:nvPr>
            <p:ph type="body" idx="1"/>
          </p:nvPr>
        </p:nvSpPr>
        <p:spPr/>
        <p:txBody>
          <a:bodyPr/>
          <a:lstStyle/>
          <a:p>
            <a:r>
              <a:rPr lang="es-ES" dirty="0" smtClean="0"/>
              <a:t>OF</a:t>
            </a:r>
            <a:endParaRPr lang="es-ES" dirty="0"/>
          </a:p>
        </p:txBody>
      </p:sp>
    </p:spTree>
    <p:extLst>
      <p:ext uri="{BB962C8B-B14F-4D97-AF65-F5344CB8AC3E}">
        <p14:creationId xmlns:p14="http://schemas.microsoft.com/office/powerpoint/2010/main" xmlns="" val="2761943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OBJETIVOS FUNDAMENTALES VERTICALES</a:t>
            </a:r>
            <a:endParaRPr lang="es-ES" dirty="0"/>
          </a:p>
        </p:txBody>
      </p:sp>
      <p:sp>
        <p:nvSpPr>
          <p:cNvPr id="5" name="4 Marcador de contenido"/>
          <p:cNvSpPr>
            <a:spLocks noGrp="1"/>
          </p:cNvSpPr>
          <p:nvPr>
            <p:ph idx="1"/>
          </p:nvPr>
        </p:nvSpPr>
        <p:spPr/>
        <p:txBody>
          <a:bodyPr>
            <a:normAutofit fontScale="70000" lnSpcReduction="20000"/>
          </a:bodyPr>
          <a:lstStyle/>
          <a:p>
            <a:pPr marL="0" indent="0">
              <a:buNone/>
            </a:pPr>
            <a:r>
              <a:rPr lang="es-ES" dirty="0" smtClean="0"/>
              <a:t>• </a:t>
            </a:r>
            <a:r>
              <a:rPr lang="es-ES" dirty="0"/>
              <a:t>Participar en situaciones comunicativas, incluyendo los medios de </a:t>
            </a:r>
            <a:r>
              <a:rPr lang="es-ES" dirty="0" smtClean="0"/>
              <a:t>comunicación masiva</a:t>
            </a:r>
            <a:r>
              <a:rPr lang="es-ES" dirty="0"/>
              <a:t>, que impliquen analizar comprensivamente mensajes generados </a:t>
            </a:r>
            <a:r>
              <a:rPr lang="es-ES" dirty="0" smtClean="0"/>
              <a:t>por interlocutores </a:t>
            </a:r>
            <a:r>
              <a:rPr lang="es-ES" dirty="0"/>
              <a:t>y medios de comunicación.</a:t>
            </a:r>
          </a:p>
          <a:p>
            <a:pPr marL="0" indent="0">
              <a:buNone/>
            </a:pPr>
            <a:r>
              <a:rPr lang="es-ES" dirty="0"/>
              <a:t>• Expresarse oralmente con claridad en diferentes situaciones comunicativas,</a:t>
            </a:r>
          </a:p>
          <a:p>
            <a:pPr marL="0" indent="0">
              <a:buNone/>
            </a:pPr>
            <a:r>
              <a:rPr lang="es-ES" dirty="0"/>
              <a:t>utilizando diversos tipos de textos, respetando los planteamientos ajenos.</a:t>
            </a:r>
          </a:p>
          <a:p>
            <a:pPr marL="0" indent="0">
              <a:buNone/>
            </a:pPr>
            <a:r>
              <a:rPr lang="es-ES" dirty="0"/>
              <a:t>• Producir diversos tipos de textos escritos, especialmente literarios, en </a:t>
            </a:r>
            <a:r>
              <a:rPr lang="es-ES" dirty="0" smtClean="0"/>
              <a:t>forma individual </a:t>
            </a:r>
            <a:r>
              <a:rPr lang="es-ES" dirty="0"/>
              <a:t>o cooperativa, respetando los aspectos lingüísticos y formales </a:t>
            </a:r>
            <a:r>
              <a:rPr lang="es-ES" dirty="0" smtClean="0"/>
              <a:t>básicos de </a:t>
            </a:r>
            <a:r>
              <a:rPr lang="es-ES" dirty="0"/>
              <a:t>la escritura, transformando esta actividad en proceso de desarrollo personal</a:t>
            </a:r>
            <a:r>
              <a:rPr lang="es-ES" dirty="0" smtClean="0"/>
              <a:t>, intelectual </a:t>
            </a:r>
            <a:r>
              <a:rPr lang="es-ES" dirty="0"/>
              <a:t>y emocional y en un modo de progresar en una vinculación </a:t>
            </a:r>
            <a:r>
              <a:rPr lang="es-ES" dirty="0" smtClean="0"/>
              <a:t>positiva con </a:t>
            </a:r>
            <a:r>
              <a:rPr lang="es-ES" dirty="0"/>
              <a:t>la sociedad</a:t>
            </a:r>
            <a:r>
              <a:rPr lang="es-ES" dirty="0" smtClean="0"/>
              <a:t>.</a:t>
            </a:r>
            <a:endParaRPr lang="es-ES" dirty="0"/>
          </a:p>
        </p:txBody>
      </p:sp>
    </p:spTree>
    <p:extLst>
      <p:ext uri="{BB962C8B-B14F-4D97-AF65-F5344CB8AC3E}">
        <p14:creationId xmlns:p14="http://schemas.microsoft.com/office/powerpoint/2010/main" xmlns="" val="2241358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0000" lnSpcReduction="20000"/>
          </a:bodyPr>
          <a:lstStyle/>
          <a:p>
            <a:pPr marL="0" indent="0">
              <a:buNone/>
            </a:pPr>
            <a:r>
              <a:rPr lang="es-ES" sz="4500" dirty="0"/>
              <a:t>• Utilizar el lenguaje escrito como un medio para ampliar, resumir, clasificar</a:t>
            </a:r>
          </a:p>
          <a:p>
            <a:pPr marL="0" indent="0">
              <a:buNone/>
            </a:pPr>
            <a:r>
              <a:rPr lang="es-ES" sz="4500" dirty="0"/>
              <a:t>comparar y analizar.</a:t>
            </a:r>
          </a:p>
          <a:p>
            <a:pPr marL="0" indent="0">
              <a:buNone/>
            </a:pPr>
            <a:r>
              <a:rPr lang="es-ES" sz="4500" dirty="0"/>
              <a:t>• Leer diversos tipos de textos, especialmente informativos de carácter histórico,</a:t>
            </a:r>
          </a:p>
          <a:p>
            <a:pPr marL="0" indent="0">
              <a:buNone/>
            </a:pPr>
            <a:r>
              <a:rPr lang="es-ES" sz="4500" dirty="0"/>
              <a:t>científico, artístico y tecnológico, relacionados con necesidades de aprendizaje,</a:t>
            </a:r>
          </a:p>
          <a:p>
            <a:pPr marL="0" indent="0">
              <a:buNone/>
            </a:pPr>
            <a:r>
              <a:rPr lang="es-ES" sz="4500" dirty="0" smtClean="0"/>
              <a:t>distinguiendo </a:t>
            </a:r>
            <a:r>
              <a:rPr lang="es-ES" sz="4500" dirty="0"/>
              <a:t>realidad de ficción, hechos de opiniones, e información relevante</a:t>
            </a:r>
          </a:p>
          <a:p>
            <a:pPr marL="0" indent="0">
              <a:buNone/>
            </a:pPr>
            <a:r>
              <a:rPr lang="es-ES" sz="4500" dirty="0"/>
              <a:t>de accesoria.</a:t>
            </a:r>
          </a:p>
          <a:p>
            <a:pPr marL="0" indent="0">
              <a:buNone/>
            </a:pPr>
            <a:r>
              <a:rPr lang="es-ES" sz="4500" dirty="0"/>
              <a:t>• Disfrutar de obras literarias significativas a través de lecturas personales y</a:t>
            </a:r>
          </a:p>
          <a:p>
            <a:pPr marL="0" indent="0">
              <a:buNone/>
            </a:pPr>
            <a:r>
              <a:rPr lang="es-ES" sz="4500" dirty="0"/>
              <a:t>dirigidas.</a:t>
            </a:r>
          </a:p>
          <a:p>
            <a:pPr marL="0" indent="0">
              <a:buNone/>
            </a:pPr>
            <a:r>
              <a:rPr lang="es-ES" sz="4500" dirty="0"/>
              <a:t>• Reflexionar sobre las principales funciones y formas del lenguaje, y sus efectos</a:t>
            </a:r>
          </a:p>
          <a:p>
            <a:pPr marL="0" indent="0">
              <a:buNone/>
            </a:pPr>
            <a:r>
              <a:rPr lang="es-ES" sz="4500" dirty="0"/>
              <a:t>en la comunicación, reconociéndolas en diversos tipos de textos.</a:t>
            </a:r>
          </a:p>
          <a:p>
            <a:pPr marL="0" indent="0">
              <a:buNone/>
            </a:pPr>
            <a:r>
              <a:rPr lang="es-ES" sz="4500" dirty="0"/>
              <a:t>• Tomar conciencia sobre distintas opciones y componentes en la enunciación</a:t>
            </a:r>
          </a:p>
          <a:p>
            <a:pPr marL="0" indent="0">
              <a:buNone/>
            </a:pPr>
            <a:r>
              <a:rPr lang="es-ES" sz="4500" dirty="0"/>
              <a:t>comunicativa, especialmente a través de los modos verbales.</a:t>
            </a:r>
          </a:p>
          <a:p>
            <a:pPr marL="0" indent="0">
              <a:buNone/>
            </a:pPr>
            <a:endParaRPr lang="es-ES" dirty="0"/>
          </a:p>
        </p:txBody>
      </p:sp>
      <p:sp>
        <p:nvSpPr>
          <p:cNvPr id="4" name="3 Título"/>
          <p:cNvSpPr>
            <a:spLocks noGrp="1"/>
          </p:cNvSpPr>
          <p:nvPr>
            <p:ph type="title"/>
          </p:nvPr>
        </p:nvSpPr>
        <p:spPr/>
        <p:txBody>
          <a:bodyPr/>
          <a:lstStyle/>
          <a:p>
            <a:r>
              <a:rPr lang="es-ES" dirty="0" smtClean="0"/>
              <a:t>OBJETIVOS FUNDAMENTALES VERTICALES</a:t>
            </a:r>
            <a:endParaRPr lang="es-ES" dirty="0"/>
          </a:p>
        </p:txBody>
      </p:sp>
    </p:spTree>
    <p:extLst>
      <p:ext uri="{BB962C8B-B14F-4D97-AF65-F5344CB8AC3E}">
        <p14:creationId xmlns:p14="http://schemas.microsoft.com/office/powerpoint/2010/main" xmlns="" val="29931169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9" name="Title 8"/>
          <p:cNvSpPr>
            <a:spLocks noGrp="1"/>
          </p:cNvSpPr>
          <p:nvPr>
            <p:ph type="title"/>
          </p:nvPr>
        </p:nvSpPr>
        <p:spPr/>
        <p:txBody>
          <a:bodyPr>
            <a:noAutofit/>
          </a:bodyPr>
          <a:lstStyle/>
          <a:p>
            <a:pPr lvl="0">
              <a:spcBef>
                <a:spcPts val="0"/>
              </a:spcBef>
            </a:pPr>
            <a:r>
              <a:rPr lang="es-ES" cap="none" dirty="0" smtClean="0">
                <a:solidFill>
                  <a:prstClr val="black">
                    <a:lumMod val="85000"/>
                    <a:lumOff val="15000"/>
                  </a:prstClr>
                </a:solidFill>
                <a:ea typeface="+mn-ea"/>
                <a:cs typeface="+mn-cs"/>
              </a:rPr>
              <a:t>CONTENIDOS MÍNIMOS OBLIGATORIOS </a:t>
            </a:r>
            <a:br>
              <a:rPr lang="es-ES" cap="none" dirty="0" smtClean="0">
                <a:solidFill>
                  <a:prstClr val="black">
                    <a:lumMod val="85000"/>
                    <a:lumOff val="15000"/>
                  </a:prstClr>
                </a:solidFill>
                <a:ea typeface="+mn-ea"/>
                <a:cs typeface="+mn-cs"/>
              </a:rPr>
            </a:br>
            <a:r>
              <a:rPr lang="es-ES" cap="none" dirty="0" smtClean="0">
                <a:solidFill>
                  <a:prstClr val="black">
                    <a:lumMod val="85000"/>
                    <a:lumOff val="15000"/>
                  </a:prstClr>
                </a:solidFill>
                <a:ea typeface="+mn-ea"/>
                <a:cs typeface="+mn-cs"/>
              </a:rPr>
              <a:t>6º LENGUAJE</a:t>
            </a:r>
            <a:endParaRPr lang="es-ES" b="0" cap="none" dirty="0">
              <a:solidFill>
                <a:prstClr val="black">
                  <a:lumMod val="50000"/>
                  <a:lumOff val="50000"/>
                </a:prstClr>
              </a:solidFill>
              <a:ea typeface="+mn-ea"/>
              <a:cs typeface="+mn-cs"/>
            </a:endParaRPr>
          </a:p>
        </p:txBody>
      </p:sp>
      <p:sp>
        <p:nvSpPr>
          <p:cNvPr id="2" name="1 Marcador de texto"/>
          <p:cNvSpPr>
            <a:spLocks noGrp="1"/>
          </p:cNvSpPr>
          <p:nvPr>
            <p:ph type="body" idx="1"/>
          </p:nvPr>
        </p:nvSpPr>
        <p:spPr/>
        <p:txBody>
          <a:bodyPr/>
          <a:lstStyle/>
          <a:p>
            <a:r>
              <a:rPr lang="es-ES" dirty="0" smtClean="0"/>
              <a:t>CMO</a:t>
            </a:r>
            <a:endParaRPr lang="es-ES" dirty="0"/>
          </a:p>
        </p:txBody>
      </p:sp>
    </p:spTree>
    <p:extLst>
      <p:ext uri="{BB962C8B-B14F-4D97-AF65-F5344CB8AC3E}">
        <p14:creationId xmlns:p14="http://schemas.microsoft.com/office/powerpoint/2010/main" xmlns="" val="3137885090"/>
      </p:ext>
    </p:extLst>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2" name="1 Marcador de contenido"/>
          <p:cNvSpPr>
            <a:spLocks noGrp="1"/>
          </p:cNvSpPr>
          <p:nvPr>
            <p:ph idx="1"/>
          </p:nvPr>
        </p:nvSpPr>
        <p:spPr/>
        <p:txBody>
          <a:bodyPr>
            <a:normAutofit fontScale="55000" lnSpcReduction="20000"/>
          </a:bodyPr>
          <a:lstStyle/>
          <a:p>
            <a:pPr marL="0" indent="0">
              <a:buNone/>
            </a:pPr>
            <a:r>
              <a:rPr lang="es-ES" dirty="0"/>
              <a:t>• Participación en exposiciones, comentarios, entrevistas o debates sobre temas</a:t>
            </a:r>
          </a:p>
          <a:p>
            <a:pPr marL="0" indent="0">
              <a:buNone/>
            </a:pPr>
            <a:r>
              <a:rPr lang="es-ES" dirty="0"/>
              <a:t>significativos, expresando ideas personales con claridad y respetando </a:t>
            </a:r>
            <a:r>
              <a:rPr lang="es-ES" dirty="0" smtClean="0"/>
              <a:t>los planteamientos </a:t>
            </a:r>
            <a:r>
              <a:rPr lang="es-ES" dirty="0"/>
              <a:t>ajenos.</a:t>
            </a:r>
          </a:p>
          <a:p>
            <a:pPr marL="0" indent="0">
              <a:buNone/>
            </a:pPr>
            <a:r>
              <a:rPr lang="es-ES" dirty="0"/>
              <a:t>• Dramatizaciones: desempeño de diversos roles, tales como creación, actuación</a:t>
            </a:r>
          </a:p>
          <a:p>
            <a:pPr marL="0" indent="0">
              <a:buNone/>
            </a:pPr>
            <a:r>
              <a:rPr lang="es-ES" dirty="0"/>
              <a:t>o ambientación de obras teatrales sencillas o situaciones dialogadas diversas,</a:t>
            </a:r>
          </a:p>
          <a:p>
            <a:pPr marL="0" indent="0">
              <a:buNone/>
            </a:pPr>
            <a:r>
              <a:rPr lang="es-ES" dirty="0"/>
              <a:t>surgidas de la vida cotidiana y de la imaginación personal o colectiva.</a:t>
            </a:r>
          </a:p>
          <a:p>
            <a:pPr marL="0" indent="0">
              <a:buNone/>
            </a:pPr>
            <a:r>
              <a:rPr lang="es-ES" dirty="0"/>
              <a:t>• Comunicación escrita: producción de textos escritos formales y literarios;</a:t>
            </a:r>
          </a:p>
          <a:p>
            <a:pPr marL="0" indent="0">
              <a:buNone/>
            </a:pPr>
            <a:r>
              <a:rPr lang="es-ES" dirty="0"/>
              <a:t>planificación, redacción y reescritura, respetando los aspectos ortográficos,</a:t>
            </a:r>
          </a:p>
          <a:p>
            <a:pPr marL="0" indent="0">
              <a:buNone/>
            </a:pPr>
            <a:r>
              <a:rPr lang="es-ES" dirty="0"/>
              <a:t>gramaticales y textuales propios del lenguaje escrito, para satisfacer distintas</a:t>
            </a:r>
          </a:p>
          <a:p>
            <a:pPr marL="0" indent="0">
              <a:buNone/>
            </a:pPr>
            <a:r>
              <a:rPr lang="es-ES" dirty="0"/>
              <a:t>funciones lingüísticas y comunicativas.</a:t>
            </a:r>
          </a:p>
          <a:p>
            <a:pPr marL="0" indent="0">
              <a:buNone/>
            </a:pPr>
            <a:r>
              <a:rPr lang="es-ES" dirty="0"/>
              <a:t>• Lectura de diversos tipos de textos: identificación de información relevante y</a:t>
            </a:r>
          </a:p>
          <a:p>
            <a:pPr marL="0" indent="0">
              <a:buNone/>
            </a:pPr>
            <a:r>
              <a:rPr lang="es-ES" dirty="0"/>
              <a:t>desarrollo de habilidades para contrastar, inferir, sintetizar, relacionar, emitir</a:t>
            </a:r>
          </a:p>
          <a:p>
            <a:pPr marL="0" indent="0">
              <a:buNone/>
            </a:pPr>
            <a:r>
              <a:rPr lang="es-ES" dirty="0"/>
              <a:t>juicios críticos, valorar información</a:t>
            </a:r>
            <a:r>
              <a:rPr lang="es-ES" dirty="0" smtClean="0"/>
              <a:t>.</a:t>
            </a:r>
          </a:p>
        </p:txBody>
      </p:sp>
    </p:spTree>
    <p:extLst>
      <p:ext uri="{BB962C8B-B14F-4D97-AF65-F5344CB8AC3E}">
        <p14:creationId xmlns:p14="http://schemas.microsoft.com/office/powerpoint/2010/main" xmlns="" val="37412305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2" name="1 Marcador de contenido"/>
          <p:cNvSpPr>
            <a:spLocks noGrp="1"/>
          </p:cNvSpPr>
          <p:nvPr>
            <p:ph idx="1"/>
          </p:nvPr>
        </p:nvSpPr>
        <p:spPr/>
        <p:txBody>
          <a:bodyPr>
            <a:normAutofit fontScale="55000" lnSpcReduction="20000"/>
          </a:bodyPr>
          <a:lstStyle/>
          <a:p>
            <a:pPr marL="0" indent="0">
              <a:buNone/>
            </a:pPr>
            <a:r>
              <a:rPr lang="es-ES" dirty="0" smtClean="0"/>
              <a:t>• Estrategias de comprensión lectora que favorezcan la comprensión y retención</a:t>
            </a:r>
          </a:p>
          <a:p>
            <a:pPr marL="0" indent="0">
              <a:buNone/>
            </a:pPr>
            <a:r>
              <a:rPr lang="es-ES" dirty="0" smtClean="0"/>
              <a:t>de la información.</a:t>
            </a:r>
          </a:p>
          <a:p>
            <a:pPr marL="0" indent="0">
              <a:buNone/>
            </a:pPr>
            <a:r>
              <a:rPr lang="es-ES" dirty="0" smtClean="0"/>
              <a:t>• Literatura: lectura personal de cuentos, poemas, obras dramáticas, crónicas y</a:t>
            </a:r>
          </a:p>
          <a:p>
            <a:pPr marL="0" indent="0">
              <a:buNone/>
            </a:pPr>
            <a:r>
              <a:rPr lang="es-ES" dirty="0" smtClean="0"/>
              <a:t>al menos tres novelas de mediana complejidad, elegidos libremente y de acuerdo</a:t>
            </a:r>
          </a:p>
          <a:p>
            <a:pPr marL="0" indent="0">
              <a:buNone/>
            </a:pPr>
            <a:r>
              <a:rPr lang="es-ES" dirty="0" smtClean="0"/>
              <a:t>con necesidades e intereses personales.</a:t>
            </a:r>
          </a:p>
          <a:p>
            <a:pPr marL="0" indent="0">
              <a:buNone/>
            </a:pPr>
            <a:r>
              <a:rPr lang="es-ES" dirty="0" smtClean="0"/>
              <a:t>• Lectura dirigida individual y colectiva de textos literarios representativos,</a:t>
            </a:r>
          </a:p>
          <a:p>
            <a:pPr marL="0" indent="0">
              <a:buNone/>
            </a:pPr>
            <a:r>
              <a:rPr lang="es-ES" dirty="0" smtClean="0"/>
              <a:t>seleccionados por el docente.</a:t>
            </a:r>
          </a:p>
          <a:p>
            <a:pPr marL="0" indent="0">
              <a:buNone/>
            </a:pPr>
            <a:r>
              <a:rPr lang="es-ES" dirty="0" smtClean="0"/>
              <a:t>• El lenguaje en los medios de comunicación: análisis crítico, a partir de lo</a:t>
            </a:r>
          </a:p>
          <a:p>
            <a:pPr marL="0" indent="0">
              <a:buNone/>
            </a:pPr>
            <a:r>
              <a:rPr lang="es-ES" dirty="0" smtClean="0"/>
              <a:t>escuchado, visto o leído en los medios disponibles, y recreación de formas de</a:t>
            </a:r>
          </a:p>
          <a:p>
            <a:pPr marL="0" indent="0">
              <a:buNone/>
            </a:pPr>
            <a:r>
              <a:rPr lang="es-ES" dirty="0" smtClean="0"/>
              <a:t>mediana complejidad de los mismos.</a:t>
            </a:r>
          </a:p>
          <a:p>
            <a:pPr marL="0" indent="0">
              <a:buNone/>
            </a:pPr>
            <a:r>
              <a:rPr lang="es-ES" dirty="0" smtClean="0"/>
              <a:t>• Reflexión sobre el lenguaje: reconocimiento de funciones interactivas,</a:t>
            </a:r>
          </a:p>
          <a:p>
            <a:pPr marL="0" indent="0">
              <a:buNone/>
            </a:pPr>
            <a:r>
              <a:rPr lang="es-ES" dirty="0" smtClean="0"/>
              <a:t>informativas y expresivas del lenguaje en textos orales y escritos significativos;</a:t>
            </a:r>
          </a:p>
          <a:p>
            <a:pPr marL="0" indent="0">
              <a:buNone/>
            </a:pPr>
            <a:r>
              <a:rPr lang="es-ES" dirty="0" smtClean="0"/>
              <a:t>reconocimiento del emisor de la comunicación y del tema.</a:t>
            </a:r>
          </a:p>
          <a:p>
            <a:pPr marL="0" indent="0">
              <a:buNone/>
            </a:pPr>
            <a:r>
              <a:rPr lang="es-ES" dirty="0" smtClean="0"/>
              <a:t>• Reconocimiento, en textos de intención comunicativa, de sustantivos, adjetivos</a:t>
            </a:r>
          </a:p>
          <a:p>
            <a:pPr marL="0" indent="0">
              <a:buNone/>
            </a:pPr>
            <a:r>
              <a:rPr lang="es-ES" dirty="0" smtClean="0"/>
              <a:t>y verbos y de sus características morfológicas (género y número; persona, tiempo</a:t>
            </a:r>
          </a:p>
          <a:p>
            <a:pPr marL="0" indent="0">
              <a:buNone/>
            </a:pPr>
            <a:r>
              <a:rPr lang="es-ES" dirty="0" smtClean="0"/>
              <a:t>y modo).</a:t>
            </a:r>
            <a:endParaRPr lang="es-ES" dirty="0"/>
          </a:p>
        </p:txBody>
      </p:sp>
    </p:spTree>
    <p:extLst>
      <p:ext uri="{BB962C8B-B14F-4D97-AF65-F5344CB8AC3E}">
        <p14:creationId xmlns:p14="http://schemas.microsoft.com/office/powerpoint/2010/main" xmlns="" val="2353909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OBJETIVOS FUNDAMENTALES VERTICALES</a:t>
            </a:r>
            <a:endParaRPr lang="es-ES" dirty="0"/>
          </a:p>
        </p:txBody>
      </p:sp>
      <p:sp>
        <p:nvSpPr>
          <p:cNvPr id="2" name="1 Marcador de contenido"/>
          <p:cNvSpPr>
            <a:spLocks noGrp="1"/>
          </p:cNvSpPr>
          <p:nvPr>
            <p:ph idx="1"/>
          </p:nvPr>
        </p:nvSpPr>
        <p:spPr/>
        <p:txBody>
          <a:bodyPr>
            <a:normAutofit/>
          </a:bodyPr>
          <a:lstStyle/>
          <a:p>
            <a:pPr marL="0" indent="0">
              <a:buNone/>
            </a:pPr>
            <a:r>
              <a:rPr lang="es-ES" sz="2000" dirty="0"/>
              <a:t>• El lenguaje en los medios de comunicación: </a:t>
            </a:r>
            <a:r>
              <a:rPr lang="es-ES" sz="2000" dirty="0" smtClean="0"/>
              <a:t>análisis crítico</a:t>
            </a:r>
            <a:r>
              <a:rPr lang="es-ES" sz="2000" dirty="0"/>
              <a:t>, a partir de lo escuchado, visto o </a:t>
            </a:r>
            <a:r>
              <a:rPr lang="es-ES" sz="2000" dirty="0" smtClean="0"/>
              <a:t>leído en </a:t>
            </a:r>
            <a:r>
              <a:rPr lang="es-ES" sz="2000" dirty="0"/>
              <a:t>los medios disponibles, y basados en ello, </a:t>
            </a:r>
            <a:r>
              <a:rPr lang="es-ES" sz="2000" dirty="0" smtClean="0"/>
              <a:t>recreación de </a:t>
            </a:r>
            <a:r>
              <a:rPr lang="es-ES" sz="2000" dirty="0"/>
              <a:t>mensajes de mediana complejidad.</a:t>
            </a:r>
          </a:p>
          <a:p>
            <a:pPr marL="0" indent="0">
              <a:buNone/>
            </a:pPr>
            <a:r>
              <a:rPr lang="es-ES" sz="2000" dirty="0"/>
              <a:t>• Reflexión sobre el lenguaje: reconocimiento </a:t>
            </a:r>
            <a:r>
              <a:rPr lang="es-ES" sz="2000" dirty="0" smtClean="0"/>
              <a:t>de funciones </a:t>
            </a:r>
            <a:r>
              <a:rPr lang="es-ES" sz="2000" dirty="0"/>
              <a:t>interactivas, informativas y </a:t>
            </a:r>
            <a:r>
              <a:rPr lang="es-ES" sz="2000" dirty="0" smtClean="0"/>
              <a:t>expresivas del </a:t>
            </a:r>
            <a:r>
              <a:rPr lang="es-ES" sz="2000" dirty="0"/>
              <a:t>lenguaje en textos orales y escritos significativos</a:t>
            </a:r>
            <a:r>
              <a:rPr lang="es-ES" sz="2000" dirty="0" smtClean="0"/>
              <a:t>; reconocimiento </a:t>
            </a:r>
            <a:r>
              <a:rPr lang="es-ES" sz="2000" dirty="0"/>
              <a:t>del emisor de la </a:t>
            </a:r>
            <a:r>
              <a:rPr lang="es-ES" sz="2000" dirty="0" smtClean="0"/>
              <a:t>comunicación y </a:t>
            </a:r>
            <a:r>
              <a:rPr lang="es-ES" sz="2000" dirty="0"/>
              <a:t>del tema.</a:t>
            </a:r>
          </a:p>
          <a:p>
            <a:pPr marL="0" indent="0">
              <a:buNone/>
            </a:pPr>
            <a:r>
              <a:rPr lang="es-ES" sz="2000" dirty="0"/>
              <a:t>• Reconocimiento, en textos de intención </a:t>
            </a:r>
            <a:r>
              <a:rPr lang="es-ES" sz="2000" dirty="0" smtClean="0"/>
              <a:t>comunicativa, de </a:t>
            </a:r>
            <a:r>
              <a:rPr lang="es-ES" sz="2000" dirty="0"/>
              <a:t>sustantivos, adjetivos y verbos, y de </a:t>
            </a:r>
            <a:r>
              <a:rPr lang="es-ES" sz="2000" dirty="0" smtClean="0"/>
              <a:t>sus características </a:t>
            </a:r>
            <a:r>
              <a:rPr lang="es-ES" sz="2000" dirty="0"/>
              <a:t>morfológicas (género y número</a:t>
            </a:r>
            <a:r>
              <a:rPr lang="es-ES" sz="2000" dirty="0" smtClean="0"/>
              <a:t>; persona</a:t>
            </a:r>
            <a:r>
              <a:rPr lang="es-ES" sz="2000" dirty="0"/>
              <a:t>, tiempo y modo).</a:t>
            </a:r>
          </a:p>
        </p:txBody>
      </p:sp>
    </p:spTree>
    <p:extLst>
      <p:ext uri="{BB962C8B-B14F-4D97-AF65-F5344CB8AC3E}">
        <p14:creationId xmlns:p14="http://schemas.microsoft.com/office/powerpoint/2010/main" xmlns="" val="38799075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FUNDAMENTALES </a:t>
            </a:r>
            <a:br>
              <a:rPr lang="es-ES" dirty="0" smtClean="0"/>
            </a:br>
            <a:r>
              <a:rPr lang="es-ES" dirty="0" smtClean="0"/>
              <a:t>6º básico - MATEMÁTICAS</a:t>
            </a:r>
            <a:endParaRPr lang="es-ES" dirty="0"/>
          </a:p>
        </p:txBody>
      </p:sp>
      <p:sp>
        <p:nvSpPr>
          <p:cNvPr id="3" name="2 Marcador de texto"/>
          <p:cNvSpPr>
            <a:spLocks noGrp="1"/>
          </p:cNvSpPr>
          <p:nvPr>
            <p:ph type="body" idx="1"/>
          </p:nvPr>
        </p:nvSpPr>
        <p:spPr>
          <a:xfrm>
            <a:off x="323528" y="5085184"/>
            <a:ext cx="8229601" cy="375787"/>
          </a:xfrm>
        </p:spPr>
        <p:txBody>
          <a:bodyPr/>
          <a:lstStyle/>
          <a:p>
            <a:r>
              <a:rPr lang="es-ES" dirty="0" smtClean="0"/>
              <a:t>OF</a:t>
            </a:r>
            <a:endParaRPr lang="es-ES" dirty="0"/>
          </a:p>
        </p:txBody>
      </p:sp>
    </p:spTree>
    <p:extLst>
      <p:ext uri="{BB962C8B-B14F-4D97-AF65-F5344CB8AC3E}">
        <p14:creationId xmlns:p14="http://schemas.microsoft.com/office/powerpoint/2010/main" xmlns="" val="1177703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OBJETIVOS FUNDAMENTALES VERTICALES</a:t>
            </a:r>
            <a:endParaRPr lang="es-ES" dirty="0"/>
          </a:p>
        </p:txBody>
      </p:sp>
      <p:sp>
        <p:nvSpPr>
          <p:cNvPr id="2" name="1 Marcador de contenido"/>
          <p:cNvSpPr>
            <a:spLocks noGrp="1"/>
          </p:cNvSpPr>
          <p:nvPr>
            <p:ph idx="1"/>
          </p:nvPr>
        </p:nvSpPr>
        <p:spPr/>
        <p:txBody>
          <a:bodyPr>
            <a:normAutofit fontScale="55000" lnSpcReduction="20000"/>
          </a:bodyPr>
          <a:lstStyle/>
          <a:p>
            <a:pPr marL="0" indent="0">
              <a:buNone/>
            </a:pPr>
            <a:r>
              <a:rPr lang="es-ES" dirty="0" smtClean="0"/>
              <a:t>1. Establecer </a:t>
            </a:r>
            <a:r>
              <a:rPr lang="es-ES" dirty="0"/>
              <a:t>nexos entre las operaciones básicas en los números naturales y </a:t>
            </a:r>
            <a:r>
              <a:rPr lang="es-ES" dirty="0" smtClean="0"/>
              <a:t>reconocer la </a:t>
            </a:r>
            <a:r>
              <a:rPr lang="es-ES" dirty="0"/>
              <a:t>posibilidad de sustituir unas por otras.</a:t>
            </a:r>
          </a:p>
          <a:p>
            <a:pPr marL="0" indent="0">
              <a:buNone/>
            </a:pPr>
            <a:r>
              <a:rPr lang="es-ES" dirty="0"/>
              <a:t>2. Conocer prácticas del mundo adulto en las que intervienen números y cálculos y </a:t>
            </a:r>
            <a:r>
              <a:rPr lang="es-ES" dirty="0" smtClean="0"/>
              <a:t>confiar en </a:t>
            </a:r>
            <a:r>
              <a:rPr lang="es-ES" dirty="0"/>
              <a:t>la propia capacidad para incorporarlas en la resolución de problemas.</a:t>
            </a:r>
          </a:p>
          <a:p>
            <a:pPr marL="0" indent="0">
              <a:buNone/>
            </a:pPr>
            <a:r>
              <a:rPr lang="es-ES" dirty="0"/>
              <a:t>3. Fundamentar procedimientos de cálculos -orales, escritos y con calculadora- </a:t>
            </a:r>
            <a:r>
              <a:rPr lang="es-ES" dirty="0" smtClean="0"/>
              <a:t>basados en </a:t>
            </a:r>
            <a:r>
              <a:rPr lang="es-ES" dirty="0"/>
              <a:t>las regularidades de los números y en propiedades de las operaciones.</a:t>
            </a:r>
          </a:p>
          <a:p>
            <a:pPr marL="0" indent="0">
              <a:buNone/>
            </a:pPr>
            <a:r>
              <a:rPr lang="es-ES" dirty="0"/>
              <a:t>4. Resolver problemas que involucren unidades de medida de peso, volumen y longitud</a:t>
            </a:r>
            <a:r>
              <a:rPr lang="es-ES" dirty="0" smtClean="0"/>
              <a:t>, utilizando </a:t>
            </a:r>
            <a:r>
              <a:rPr lang="es-ES" dirty="0"/>
              <a:t>las equivalencias entre unidades y expresando los resultados de </a:t>
            </a:r>
            <a:r>
              <a:rPr lang="es-ES" dirty="0" smtClean="0"/>
              <a:t>manera adecuada </a:t>
            </a:r>
            <a:r>
              <a:rPr lang="es-ES" dirty="0"/>
              <a:t>a la situación.</a:t>
            </a:r>
          </a:p>
          <a:p>
            <a:pPr marL="0" indent="0">
              <a:buNone/>
            </a:pPr>
            <a:r>
              <a:rPr lang="es-ES" dirty="0"/>
              <a:t>5. Operar con cantidades no enteras, utilizando, de acuerdo a la situación, </a:t>
            </a:r>
            <a:r>
              <a:rPr lang="es-ES" dirty="0" smtClean="0"/>
              <a:t>números decimales </a:t>
            </a:r>
            <a:r>
              <a:rPr lang="es-ES" dirty="0"/>
              <a:t>o fracciones.</a:t>
            </a:r>
          </a:p>
          <a:p>
            <a:pPr marL="0" indent="0">
              <a:buNone/>
            </a:pPr>
            <a:r>
              <a:rPr lang="es-ES" dirty="0"/>
              <a:t>6. Planificar el trazado de figuras sobre la base del análisis de sus propiedades, </a:t>
            </a:r>
            <a:r>
              <a:rPr lang="es-ES" dirty="0" smtClean="0"/>
              <a:t>utilizando los </a:t>
            </a:r>
            <a:r>
              <a:rPr lang="es-ES" dirty="0"/>
              <a:t>instrumentos pertinentes.</a:t>
            </a:r>
          </a:p>
          <a:p>
            <a:pPr marL="0" indent="0">
              <a:buNone/>
            </a:pPr>
            <a:r>
              <a:rPr lang="es-ES" dirty="0"/>
              <a:t>7. Comprender los efectos que provoca en el perímetro y en el área de cuadrados y </a:t>
            </a:r>
            <a:r>
              <a:rPr lang="es-ES" dirty="0" smtClean="0"/>
              <a:t>de rectángulos </a:t>
            </a:r>
            <a:r>
              <a:rPr lang="es-ES" dirty="0"/>
              <a:t>la variación de la medida de sus lados y recurrir a las razones </a:t>
            </a:r>
            <a:r>
              <a:rPr lang="es-ES" dirty="0" smtClean="0"/>
              <a:t>para expresarlas</a:t>
            </a:r>
            <a:r>
              <a:rPr lang="es-ES" dirty="0"/>
              <a:t>.</a:t>
            </a:r>
          </a:p>
          <a:p>
            <a:pPr marL="0" indent="0">
              <a:buNone/>
            </a:pPr>
            <a:r>
              <a:rPr lang="es-ES" dirty="0"/>
              <a:t>8. Recolectar y analizar datos en situaciones del entorno local, regional y nacional, y</a:t>
            </a:r>
          </a:p>
          <a:p>
            <a:pPr marL="0" indent="0">
              <a:buNone/>
            </a:pPr>
            <a:r>
              <a:rPr lang="es-ES" dirty="0"/>
              <a:t>comunicar resultados.</a:t>
            </a:r>
          </a:p>
        </p:txBody>
      </p:sp>
    </p:spTree>
    <p:extLst>
      <p:ext uri="{BB962C8B-B14F-4D97-AF65-F5344CB8AC3E}">
        <p14:creationId xmlns:p14="http://schemas.microsoft.com/office/powerpoint/2010/main" xmlns="" val="348854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FUNDAMENTALES </a:t>
            </a:r>
            <a:br>
              <a:rPr lang="es-ES" dirty="0" smtClean="0"/>
            </a:br>
            <a:r>
              <a:rPr lang="es-ES" dirty="0" smtClean="0"/>
              <a:t>5º básico - lenguaje</a:t>
            </a:r>
            <a:endParaRPr lang="es-ES" dirty="0"/>
          </a:p>
        </p:txBody>
      </p:sp>
      <p:sp>
        <p:nvSpPr>
          <p:cNvPr id="3" name="2 Marcador de texto"/>
          <p:cNvSpPr>
            <a:spLocks noGrp="1"/>
          </p:cNvSpPr>
          <p:nvPr>
            <p:ph type="body" idx="1"/>
          </p:nvPr>
        </p:nvSpPr>
        <p:spPr/>
        <p:txBody>
          <a:bodyPr/>
          <a:lstStyle/>
          <a:p>
            <a:r>
              <a:rPr lang="es-ES" dirty="0" smtClean="0"/>
              <a:t>OF</a:t>
            </a:r>
            <a:endParaRPr lang="es-ES" dirty="0"/>
          </a:p>
        </p:txBody>
      </p:sp>
    </p:spTree>
    <p:extLst>
      <p:ext uri="{BB962C8B-B14F-4D97-AF65-F5344CB8AC3E}">
        <p14:creationId xmlns:p14="http://schemas.microsoft.com/office/powerpoint/2010/main" xmlns="" val="509868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9" name="Title 8"/>
          <p:cNvSpPr>
            <a:spLocks noGrp="1"/>
          </p:cNvSpPr>
          <p:nvPr>
            <p:ph type="title"/>
          </p:nvPr>
        </p:nvSpPr>
        <p:spPr/>
        <p:txBody>
          <a:bodyPr>
            <a:noAutofit/>
          </a:bodyPr>
          <a:lstStyle/>
          <a:p>
            <a:pPr lvl="0">
              <a:spcBef>
                <a:spcPts val="0"/>
              </a:spcBef>
            </a:pPr>
            <a:r>
              <a:rPr lang="es-ES" cap="none" dirty="0" smtClean="0">
                <a:solidFill>
                  <a:prstClr val="black">
                    <a:lumMod val="85000"/>
                    <a:lumOff val="15000"/>
                  </a:prstClr>
                </a:solidFill>
                <a:ea typeface="+mn-ea"/>
                <a:cs typeface="+mn-cs"/>
              </a:rPr>
              <a:t>CONTENIDOS MÍNIMOS OBLIGATORIOS </a:t>
            </a:r>
            <a:br>
              <a:rPr lang="es-ES" cap="none" dirty="0" smtClean="0">
                <a:solidFill>
                  <a:prstClr val="black">
                    <a:lumMod val="85000"/>
                    <a:lumOff val="15000"/>
                  </a:prstClr>
                </a:solidFill>
                <a:ea typeface="+mn-ea"/>
                <a:cs typeface="+mn-cs"/>
              </a:rPr>
            </a:br>
            <a:r>
              <a:rPr lang="es-ES" cap="none" dirty="0" smtClean="0">
                <a:solidFill>
                  <a:prstClr val="black">
                    <a:lumMod val="85000"/>
                    <a:lumOff val="15000"/>
                  </a:prstClr>
                </a:solidFill>
                <a:ea typeface="+mn-ea"/>
                <a:cs typeface="+mn-cs"/>
              </a:rPr>
              <a:t>6º MATEMÁTICAS</a:t>
            </a:r>
            <a:endParaRPr lang="es-ES" b="0" cap="none" dirty="0">
              <a:solidFill>
                <a:prstClr val="black">
                  <a:lumMod val="50000"/>
                  <a:lumOff val="50000"/>
                </a:prstClr>
              </a:solidFill>
              <a:ea typeface="+mn-ea"/>
              <a:cs typeface="+mn-cs"/>
            </a:endParaRPr>
          </a:p>
        </p:txBody>
      </p:sp>
      <p:sp>
        <p:nvSpPr>
          <p:cNvPr id="2" name="1 Marcador de texto"/>
          <p:cNvSpPr>
            <a:spLocks noGrp="1"/>
          </p:cNvSpPr>
          <p:nvPr>
            <p:ph type="body" idx="1"/>
          </p:nvPr>
        </p:nvSpPr>
        <p:spPr/>
        <p:txBody>
          <a:bodyPr/>
          <a:lstStyle/>
          <a:p>
            <a:r>
              <a:rPr lang="es-ES" dirty="0" smtClean="0"/>
              <a:t>CMO</a:t>
            </a:r>
            <a:endParaRPr lang="es-ES" dirty="0"/>
          </a:p>
        </p:txBody>
      </p:sp>
    </p:spTree>
    <p:extLst>
      <p:ext uri="{BB962C8B-B14F-4D97-AF65-F5344CB8AC3E}">
        <p14:creationId xmlns:p14="http://schemas.microsoft.com/office/powerpoint/2010/main" xmlns="" val="1205267198"/>
      </p:ext>
    </p:extLst>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3" name="2 Marcador de contenido"/>
          <p:cNvSpPr>
            <a:spLocks noGrp="1"/>
          </p:cNvSpPr>
          <p:nvPr>
            <p:ph idx="1"/>
          </p:nvPr>
        </p:nvSpPr>
        <p:spPr/>
        <p:txBody>
          <a:bodyPr>
            <a:normAutofit fontScale="47500" lnSpcReduction="20000"/>
          </a:bodyPr>
          <a:lstStyle/>
          <a:p>
            <a:r>
              <a:rPr lang="es-ES" b="1" dirty="0"/>
              <a:t>Números en la vida diaria</a:t>
            </a:r>
          </a:p>
          <a:p>
            <a:pPr marL="0" indent="0">
              <a:buNone/>
            </a:pPr>
            <a:r>
              <a:rPr lang="es-ES" dirty="0"/>
              <a:t>Resolución de problemas, utilizando la calculadora</a:t>
            </a:r>
            <a:r>
              <a:rPr lang="es-ES" dirty="0" smtClean="0"/>
              <a:t>, que </a:t>
            </a:r>
            <a:r>
              <a:rPr lang="es-ES" dirty="0"/>
              <a:t>impliquen:</a:t>
            </a:r>
          </a:p>
          <a:p>
            <a:pPr marL="0" indent="0">
              <a:buNone/>
            </a:pPr>
            <a:r>
              <a:rPr lang="es-ES" dirty="0" smtClean="0"/>
              <a:t>	• monedas </a:t>
            </a:r>
            <a:r>
              <a:rPr lang="es-ES" dirty="0"/>
              <a:t>de otros países, valores de cambio y </a:t>
            </a:r>
            <a:r>
              <a:rPr lang="es-ES" dirty="0" smtClean="0"/>
              <a:t>sus equivalencias</a:t>
            </a:r>
            <a:r>
              <a:rPr lang="es-ES" dirty="0"/>
              <a:t>;</a:t>
            </a:r>
          </a:p>
          <a:p>
            <a:pPr marL="0" indent="0">
              <a:buNone/>
            </a:pPr>
            <a:r>
              <a:rPr lang="es-ES" dirty="0" smtClean="0"/>
              <a:t>	• </a:t>
            </a:r>
            <a:r>
              <a:rPr lang="es-ES" dirty="0"/>
              <a:t>uso de documentos y formularios bancarios y comerciales</a:t>
            </a:r>
            <a:r>
              <a:rPr lang="es-ES" dirty="0" smtClean="0"/>
              <a:t>.</a:t>
            </a:r>
          </a:p>
          <a:p>
            <a:pPr marL="0" indent="0">
              <a:buNone/>
            </a:pPr>
            <a:endParaRPr lang="es-ES" dirty="0"/>
          </a:p>
          <a:p>
            <a:r>
              <a:rPr lang="es-ES" b="1" dirty="0"/>
              <a:t>Nexos entre las operaciones aritméticas</a:t>
            </a:r>
          </a:p>
          <a:p>
            <a:pPr marL="0" indent="0">
              <a:buNone/>
            </a:pPr>
            <a:r>
              <a:rPr lang="es-ES" dirty="0"/>
              <a:t>Desarrollo de razonamientos que conduzcan a </a:t>
            </a:r>
            <a:r>
              <a:rPr lang="es-ES" dirty="0" smtClean="0"/>
              <a:t>reemplazar un </a:t>
            </a:r>
            <a:r>
              <a:rPr lang="es-ES" dirty="0"/>
              <a:t>procedimiento operatorio por otro equivalente</a:t>
            </a:r>
            <a:r>
              <a:rPr lang="es-ES" dirty="0" smtClean="0"/>
              <a:t>, apoyándose </a:t>
            </a:r>
            <a:r>
              <a:rPr lang="es-ES" dirty="0"/>
              <a:t>en el carácter inverso de la </a:t>
            </a:r>
            <a:r>
              <a:rPr lang="es-ES" dirty="0" smtClean="0"/>
              <a:t>sustracción respecto </a:t>
            </a:r>
            <a:r>
              <a:rPr lang="es-ES" dirty="0"/>
              <a:t>de la adición, el carácter </a:t>
            </a:r>
            <a:r>
              <a:rPr lang="es-ES" dirty="0" smtClean="0"/>
              <a:t>inverso de </a:t>
            </a:r>
            <a:r>
              <a:rPr lang="es-ES" dirty="0"/>
              <a:t>la división respecto de la multiplicación, la </a:t>
            </a:r>
            <a:r>
              <a:rPr lang="es-ES" dirty="0" smtClean="0"/>
              <a:t>interpretación de </a:t>
            </a:r>
            <a:r>
              <a:rPr lang="es-ES" dirty="0"/>
              <a:t>la multiplicación como adición </a:t>
            </a:r>
            <a:r>
              <a:rPr lang="es-ES" dirty="0" smtClean="0"/>
              <a:t>iterada y </a:t>
            </a:r>
            <a:r>
              <a:rPr lang="es-ES" dirty="0"/>
              <a:t>la interpretación de la división como </a:t>
            </a:r>
            <a:r>
              <a:rPr lang="es-ES" dirty="0" smtClean="0"/>
              <a:t>sustracción iterada.</a:t>
            </a:r>
          </a:p>
          <a:p>
            <a:pPr marL="0" indent="0">
              <a:buNone/>
            </a:pPr>
            <a:endParaRPr lang="es-ES" dirty="0"/>
          </a:p>
          <a:p>
            <a:r>
              <a:rPr lang="es-ES" b="1" dirty="0"/>
              <a:t>Divisibilidad</a:t>
            </a:r>
          </a:p>
          <a:p>
            <a:pPr marL="0" indent="0">
              <a:buNone/>
            </a:pPr>
            <a:r>
              <a:rPr lang="es-ES" dirty="0"/>
              <a:t>Aplicación de criterios de divisibilidad (por 2, 3, 5, </a:t>
            </a:r>
            <a:r>
              <a:rPr lang="es-ES" dirty="0" smtClean="0"/>
              <a:t>9 y </a:t>
            </a:r>
            <a:r>
              <a:rPr lang="es-ES" dirty="0"/>
              <a:t>10</a:t>
            </a:r>
            <a:r>
              <a:rPr lang="es-ES" dirty="0" smtClean="0"/>
              <a:t>).</a:t>
            </a:r>
          </a:p>
          <a:p>
            <a:pPr marL="0" indent="0">
              <a:buNone/>
            </a:pPr>
            <a:endParaRPr lang="es-ES" dirty="0"/>
          </a:p>
          <a:p>
            <a:r>
              <a:rPr lang="es-ES" b="1" dirty="0"/>
              <a:t>Multiplicación y división de fracciones en </a:t>
            </a:r>
            <a:r>
              <a:rPr lang="es-ES" b="1" dirty="0" smtClean="0"/>
              <a:t>situaciones habituales</a:t>
            </a:r>
            <a:endParaRPr lang="es-ES" b="1" dirty="0"/>
          </a:p>
          <a:p>
            <a:pPr marL="0" indent="0">
              <a:buNone/>
            </a:pPr>
            <a:r>
              <a:rPr lang="es-ES" dirty="0"/>
              <a:t>Análisis de las relaciones entre factores y </a:t>
            </a:r>
            <a:r>
              <a:rPr lang="es-ES" dirty="0" smtClean="0"/>
              <a:t>productos y </a:t>
            </a:r>
            <a:r>
              <a:rPr lang="es-ES" dirty="0"/>
              <a:t>entre los términos de una división y el </a:t>
            </a:r>
            <a:r>
              <a:rPr lang="es-ES" dirty="0" err="1"/>
              <a:t>cuociente</a:t>
            </a:r>
            <a:r>
              <a:rPr lang="es-ES" dirty="0"/>
              <a:t> </a:t>
            </a:r>
            <a:r>
              <a:rPr lang="es-ES" dirty="0" smtClean="0"/>
              <a:t>en diferentes </a:t>
            </a:r>
            <a:r>
              <a:rPr lang="es-ES" dirty="0"/>
              <a:t>casos, cuando intervienen </a:t>
            </a:r>
            <a:r>
              <a:rPr lang="es-ES" dirty="0" smtClean="0"/>
              <a:t>cantidades menores </a:t>
            </a:r>
            <a:r>
              <a:rPr lang="es-ES" dirty="0"/>
              <a:t>que 1.</a:t>
            </a:r>
          </a:p>
        </p:txBody>
      </p:sp>
    </p:spTree>
    <p:extLst>
      <p:ext uri="{BB962C8B-B14F-4D97-AF65-F5344CB8AC3E}">
        <p14:creationId xmlns:p14="http://schemas.microsoft.com/office/powerpoint/2010/main" xmlns="" val="24479656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2" name="1 Marcador de contenido"/>
          <p:cNvSpPr>
            <a:spLocks noGrp="1"/>
          </p:cNvSpPr>
          <p:nvPr>
            <p:ph idx="1"/>
          </p:nvPr>
        </p:nvSpPr>
        <p:spPr>
          <a:xfrm>
            <a:off x="467544" y="1124744"/>
            <a:ext cx="8229600" cy="4680520"/>
          </a:xfrm>
        </p:spPr>
        <p:txBody>
          <a:bodyPr>
            <a:normAutofit fontScale="92500" lnSpcReduction="10000"/>
          </a:bodyPr>
          <a:lstStyle/>
          <a:p>
            <a:r>
              <a:rPr lang="es-ES" sz="1200" b="1" dirty="0"/>
              <a:t>Fracciones y decimales en la vida diaria</a:t>
            </a:r>
          </a:p>
          <a:p>
            <a:pPr marL="0" indent="0">
              <a:buNone/>
            </a:pPr>
            <a:r>
              <a:rPr lang="es-ES" sz="1200" dirty="0"/>
              <a:t>• Cálculo del 50% y del 25% como la mitad y la </a:t>
            </a:r>
            <a:r>
              <a:rPr lang="es-ES" sz="1200" dirty="0" smtClean="0"/>
              <a:t>cuarta parte </a:t>
            </a:r>
            <a:r>
              <a:rPr lang="es-ES" sz="1200" dirty="0"/>
              <a:t>de una cantidad.</a:t>
            </a:r>
          </a:p>
          <a:p>
            <a:pPr marL="0" indent="0">
              <a:buNone/>
            </a:pPr>
            <a:r>
              <a:rPr lang="es-ES" sz="1200" dirty="0" smtClean="0"/>
              <a:t>• </a:t>
            </a:r>
            <a:r>
              <a:rPr lang="es-ES" sz="1200" dirty="0"/>
              <a:t>Expresión del 50%, del 25% y del 10% como: 50 100</a:t>
            </a:r>
            <a:r>
              <a:rPr lang="es-ES" sz="1200" dirty="0" smtClean="0"/>
              <a:t>, 25 </a:t>
            </a:r>
            <a:r>
              <a:rPr lang="es-ES" sz="1200" dirty="0"/>
              <a:t>100 y 10 100; 1 2, 1 4 y 1 10; y 0,5, 0,25 y 0,1, respectivamente.</a:t>
            </a:r>
          </a:p>
          <a:p>
            <a:pPr marL="0" indent="0">
              <a:buNone/>
            </a:pPr>
            <a:r>
              <a:rPr lang="es-ES" sz="1200" dirty="0"/>
              <a:t>• Uso de unidades del sistema métrico decimal </a:t>
            </a:r>
            <a:r>
              <a:rPr lang="es-ES" sz="1200" dirty="0" smtClean="0"/>
              <a:t>en situaciones </a:t>
            </a:r>
            <a:r>
              <a:rPr lang="es-ES" sz="1200" dirty="0"/>
              <a:t>habituales.</a:t>
            </a:r>
          </a:p>
          <a:p>
            <a:r>
              <a:rPr lang="es-ES" sz="1200" b="1" dirty="0"/>
              <a:t>Números decimales</a:t>
            </a:r>
          </a:p>
          <a:p>
            <a:pPr marL="0" indent="0">
              <a:buNone/>
            </a:pPr>
            <a:r>
              <a:rPr lang="es-ES" sz="1200" dirty="0"/>
              <a:t>• Identificación de las fracciones con </a:t>
            </a:r>
            <a:r>
              <a:rPr lang="es-ES" sz="1200" dirty="0" smtClean="0"/>
              <a:t>denominador 10</a:t>
            </a:r>
            <a:r>
              <a:rPr lang="es-ES" sz="1200" dirty="0"/>
              <a:t>, 100 y 1000, con los décimos, centésimos y milésimos.</a:t>
            </a:r>
          </a:p>
          <a:p>
            <a:pPr marL="0" indent="0">
              <a:buNone/>
            </a:pPr>
            <a:r>
              <a:rPr lang="es-ES" sz="1200" dirty="0"/>
              <a:t>• Transformación de fracciones decimales a </a:t>
            </a:r>
            <a:r>
              <a:rPr lang="es-ES" sz="1200" dirty="0" smtClean="0"/>
              <a:t>números decimales </a:t>
            </a:r>
            <a:r>
              <a:rPr lang="es-ES" sz="1200" dirty="0"/>
              <a:t>y viceversa, en situaciones de medición.</a:t>
            </a:r>
          </a:p>
          <a:p>
            <a:pPr marL="0" indent="0">
              <a:buNone/>
            </a:pPr>
            <a:r>
              <a:rPr lang="es-ES" sz="1200" dirty="0"/>
              <a:t>• Extensión del sistema de numeración a décimos</a:t>
            </a:r>
            <a:r>
              <a:rPr lang="es-ES" sz="1200" dirty="0" smtClean="0"/>
              <a:t>, centésimos </a:t>
            </a:r>
            <a:r>
              <a:rPr lang="es-ES" sz="1200" dirty="0"/>
              <a:t>y milésimos en situaciones </a:t>
            </a:r>
            <a:r>
              <a:rPr lang="es-ES" sz="1200" dirty="0" smtClean="0"/>
              <a:t>cotidianas y/o </a:t>
            </a:r>
            <a:r>
              <a:rPr lang="es-ES" sz="1200" dirty="0"/>
              <a:t>informativas que permitan</a:t>
            </a:r>
            <a:r>
              <a:rPr lang="es-ES" sz="1200" dirty="0" smtClean="0"/>
              <a:t>:  </a:t>
            </a:r>
            <a:r>
              <a:rPr lang="es-ES" sz="1200" dirty="0"/>
              <a:t>leer, escribir e interpretar números decimales</a:t>
            </a:r>
            <a:r>
              <a:rPr lang="es-ES" sz="1200" dirty="0" smtClean="0"/>
              <a:t>; </a:t>
            </a:r>
            <a:r>
              <a:rPr lang="es-ES" sz="1200" dirty="0"/>
              <a:t>establecer equivalencias</a:t>
            </a:r>
            <a:r>
              <a:rPr lang="es-ES" sz="1200" dirty="0" smtClean="0"/>
              <a:t>; ordenar </a:t>
            </a:r>
            <a:r>
              <a:rPr lang="es-ES" sz="1200" dirty="0"/>
              <a:t>e intercalar decimales</a:t>
            </a:r>
            <a:r>
              <a:rPr lang="es-ES" sz="1200" dirty="0" smtClean="0"/>
              <a:t>; estudiar </a:t>
            </a:r>
            <a:r>
              <a:rPr lang="es-ES" sz="1200" dirty="0"/>
              <a:t>familias de números decimales, </a:t>
            </a:r>
            <a:r>
              <a:rPr lang="es-ES" sz="1200" dirty="0" smtClean="0"/>
              <a:t>establecer patrones </a:t>
            </a:r>
            <a:r>
              <a:rPr lang="es-ES" sz="1200" dirty="0"/>
              <a:t>y comparaciones con los </a:t>
            </a:r>
            <a:r>
              <a:rPr lang="es-ES" sz="1200" dirty="0" smtClean="0"/>
              <a:t>números naturales</a:t>
            </a:r>
            <a:r>
              <a:rPr lang="es-ES" sz="1200" dirty="0"/>
              <a:t>.</a:t>
            </a:r>
          </a:p>
          <a:p>
            <a:pPr marL="0" indent="0">
              <a:buNone/>
            </a:pPr>
            <a:r>
              <a:rPr lang="es-ES" sz="1200" dirty="0"/>
              <a:t>• Cálculo de adiciones y sustracciones en </a:t>
            </a:r>
            <a:r>
              <a:rPr lang="es-ES" sz="1200" dirty="0" smtClean="0"/>
              <a:t>contextos situacionales</a:t>
            </a:r>
            <a:r>
              <a:rPr lang="es-ES" sz="1200" dirty="0"/>
              <a:t>, interpretando resultados, </a:t>
            </a:r>
            <a:r>
              <a:rPr lang="es-ES" sz="1200" dirty="0" smtClean="0"/>
              <a:t>aproximando resultados</a:t>
            </a:r>
            <a:r>
              <a:rPr lang="es-ES" sz="1200" dirty="0"/>
              <a:t>; estimando antes de </a:t>
            </a:r>
            <a:r>
              <a:rPr lang="es-ES" sz="1200" dirty="0" smtClean="0"/>
              <a:t>calcular; utilizando </a:t>
            </a:r>
            <a:r>
              <a:rPr lang="es-ES" sz="1200" dirty="0"/>
              <a:t>la calculadora para confirmar </a:t>
            </a:r>
            <a:r>
              <a:rPr lang="es-ES" sz="1200" dirty="0" smtClean="0"/>
              <a:t>resultados estimados</a:t>
            </a:r>
            <a:r>
              <a:rPr lang="es-ES" sz="1200" dirty="0"/>
              <a:t>.</a:t>
            </a:r>
          </a:p>
          <a:p>
            <a:r>
              <a:rPr lang="es-ES" sz="1200" b="1" dirty="0"/>
              <a:t>Figuras y cuerpos geométricos</a:t>
            </a:r>
          </a:p>
          <a:p>
            <a:pPr marL="0" indent="0">
              <a:buNone/>
            </a:pPr>
            <a:r>
              <a:rPr lang="es-ES" sz="1200" dirty="0"/>
              <a:t>• Reproducción y creación de figuras y de </a:t>
            </a:r>
            <a:r>
              <a:rPr lang="es-ES" sz="1200" dirty="0" smtClean="0"/>
              <a:t>representaciones planas </a:t>
            </a:r>
            <a:r>
              <a:rPr lang="es-ES" sz="1200" dirty="0"/>
              <a:t>de cuerpos geométricos, </a:t>
            </a:r>
            <a:r>
              <a:rPr lang="es-ES" sz="1200" dirty="0" smtClean="0"/>
              <a:t>usando regla</a:t>
            </a:r>
            <a:r>
              <a:rPr lang="es-ES" sz="1200" dirty="0"/>
              <a:t>, compás y escuadra.</a:t>
            </a:r>
          </a:p>
          <a:p>
            <a:pPr marL="0" indent="0">
              <a:buNone/>
            </a:pPr>
            <a:r>
              <a:rPr lang="es-ES" sz="1200" dirty="0"/>
              <a:t>• Estudio de cuadriláteros: características de </a:t>
            </a:r>
            <a:r>
              <a:rPr lang="es-ES" sz="1200" dirty="0" smtClean="0"/>
              <a:t>sus lados </a:t>
            </a:r>
            <a:r>
              <a:rPr lang="es-ES" sz="1200" dirty="0"/>
              <a:t>y de sus ángulos.</a:t>
            </a:r>
          </a:p>
          <a:p>
            <a:pPr marL="0" indent="0">
              <a:buNone/>
            </a:pPr>
            <a:r>
              <a:rPr lang="es-ES" sz="1200" dirty="0"/>
              <a:t>• Trazado de cuadriláteros a partir de sus ejes </a:t>
            </a:r>
            <a:r>
              <a:rPr lang="es-ES" sz="1200" dirty="0" smtClean="0"/>
              <a:t>de simetría</a:t>
            </a:r>
            <a:r>
              <a:rPr lang="es-ES" sz="1200" dirty="0"/>
              <a:t>.</a:t>
            </a:r>
          </a:p>
          <a:p>
            <a:pPr marL="0" indent="0">
              <a:buNone/>
            </a:pPr>
            <a:r>
              <a:rPr lang="es-ES" sz="1200" dirty="0"/>
              <a:t>• Combinación de figuras para obtener otras </a:t>
            </a:r>
            <a:r>
              <a:rPr lang="es-ES" sz="1200" dirty="0" smtClean="0"/>
              <a:t>previamente establecidas</a:t>
            </a:r>
            <a:r>
              <a:rPr lang="es-ES" sz="1200" dirty="0"/>
              <a:t>.</a:t>
            </a:r>
          </a:p>
          <a:p>
            <a:r>
              <a:rPr lang="es-ES" sz="1200" b="1" dirty="0"/>
              <a:t>Perímetro y área</a:t>
            </a:r>
          </a:p>
          <a:p>
            <a:pPr marL="0" indent="0">
              <a:buNone/>
            </a:pPr>
            <a:r>
              <a:rPr lang="es-ES" sz="1200" dirty="0"/>
              <a:t>• Cálculo de perímetro y área de figuras </a:t>
            </a:r>
            <a:r>
              <a:rPr lang="es-ES" sz="1200" dirty="0" smtClean="0"/>
              <a:t>compuestas por </a:t>
            </a:r>
            <a:r>
              <a:rPr lang="es-ES" sz="1200" dirty="0"/>
              <a:t>cuadrados, rectángulos y triángulos rectángulos</a:t>
            </a:r>
            <a:r>
              <a:rPr lang="es-ES" sz="1200" dirty="0" smtClean="0"/>
              <a:t>.</a:t>
            </a:r>
          </a:p>
          <a:p>
            <a:pPr marL="0" indent="0">
              <a:buNone/>
            </a:pPr>
            <a:r>
              <a:rPr lang="es-ES" sz="1200" dirty="0"/>
              <a:t>• </a:t>
            </a:r>
            <a:r>
              <a:rPr lang="es-ES" sz="1200" dirty="0" smtClean="0"/>
              <a:t>Ampliación </a:t>
            </a:r>
            <a:r>
              <a:rPr lang="es-ES" sz="1200" dirty="0"/>
              <a:t>y reducción de cuadrados y </a:t>
            </a:r>
            <a:r>
              <a:rPr lang="es-ES" sz="1200" dirty="0" smtClean="0"/>
              <a:t>rectángulos en </a:t>
            </a:r>
            <a:r>
              <a:rPr lang="es-ES" sz="1200" dirty="0"/>
              <a:t>papel cuadriculado, expresando como </a:t>
            </a:r>
            <a:r>
              <a:rPr lang="es-ES" sz="1200" dirty="0" smtClean="0"/>
              <a:t>razones las </a:t>
            </a:r>
            <a:r>
              <a:rPr lang="es-ES" sz="1200" dirty="0"/>
              <a:t>variaciones de los lados, el perímetro </a:t>
            </a:r>
            <a:r>
              <a:rPr lang="es-ES" sz="1200" dirty="0" smtClean="0"/>
              <a:t>y el </a:t>
            </a:r>
            <a:r>
              <a:rPr lang="es-ES" sz="1200" dirty="0"/>
              <a:t>área.</a:t>
            </a:r>
          </a:p>
          <a:p>
            <a:pPr marL="0" indent="0">
              <a:buNone/>
            </a:pPr>
            <a:r>
              <a:rPr lang="es-ES" sz="1200" dirty="0"/>
              <a:t>• Análisis del perímetro y el área de familias de </a:t>
            </a:r>
            <a:r>
              <a:rPr lang="es-ES" sz="1200" dirty="0" smtClean="0"/>
              <a:t>cuadrados y </a:t>
            </a:r>
            <a:r>
              <a:rPr lang="es-ES" sz="1200" dirty="0"/>
              <a:t>rectángulos, generadas a partir de la </a:t>
            </a:r>
            <a:r>
              <a:rPr lang="es-ES" sz="1200" dirty="0" smtClean="0"/>
              <a:t>variación de </a:t>
            </a:r>
            <a:r>
              <a:rPr lang="es-ES" sz="1200" dirty="0"/>
              <a:t>sus lados.</a:t>
            </a:r>
          </a:p>
          <a:p>
            <a:r>
              <a:rPr lang="es-ES" sz="1200" b="1" dirty="0"/>
              <a:t>Tratamiento de la información</a:t>
            </a:r>
          </a:p>
          <a:p>
            <a:pPr marL="0" indent="0">
              <a:buNone/>
            </a:pPr>
            <a:r>
              <a:rPr lang="es-ES" sz="1200" dirty="0"/>
              <a:t>Recopilación y análisis de información: </a:t>
            </a:r>
            <a:r>
              <a:rPr lang="es-ES" sz="1200" dirty="0" smtClean="0"/>
              <a:t>comparación de </a:t>
            </a:r>
            <a:r>
              <a:rPr lang="es-ES" sz="1200" dirty="0"/>
              <a:t>datos, promedio y valor más frecuente.</a:t>
            </a:r>
          </a:p>
        </p:txBody>
      </p:sp>
    </p:spTree>
    <p:extLst>
      <p:ext uri="{BB962C8B-B14F-4D97-AF65-F5344CB8AC3E}">
        <p14:creationId xmlns:p14="http://schemas.microsoft.com/office/powerpoint/2010/main" xmlns="" val="36855082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FUNDAMENTALES </a:t>
            </a:r>
            <a:br>
              <a:rPr lang="es-ES" dirty="0" smtClean="0"/>
            </a:br>
            <a:r>
              <a:rPr lang="es-ES" dirty="0" smtClean="0"/>
              <a:t>7º básico - lenguaje</a:t>
            </a:r>
            <a:endParaRPr lang="es-ES" dirty="0"/>
          </a:p>
        </p:txBody>
      </p:sp>
      <p:sp>
        <p:nvSpPr>
          <p:cNvPr id="3" name="2 Marcador de texto"/>
          <p:cNvSpPr>
            <a:spLocks noGrp="1"/>
          </p:cNvSpPr>
          <p:nvPr>
            <p:ph type="body" idx="1"/>
          </p:nvPr>
        </p:nvSpPr>
        <p:spPr/>
        <p:txBody>
          <a:bodyPr/>
          <a:lstStyle/>
          <a:p>
            <a:r>
              <a:rPr lang="es-ES" dirty="0" smtClean="0"/>
              <a:t>OF</a:t>
            </a:r>
            <a:endParaRPr lang="es-ES" dirty="0"/>
          </a:p>
        </p:txBody>
      </p:sp>
    </p:spTree>
    <p:extLst>
      <p:ext uri="{BB962C8B-B14F-4D97-AF65-F5344CB8AC3E}">
        <p14:creationId xmlns:p14="http://schemas.microsoft.com/office/powerpoint/2010/main" xmlns="" val="2054817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OBJETIVOS FUNDAMENTALES VERTICALES</a:t>
            </a:r>
            <a:endParaRPr lang="es-ES" dirty="0"/>
          </a:p>
        </p:txBody>
      </p:sp>
      <p:sp>
        <p:nvSpPr>
          <p:cNvPr id="5" name="4 Marcador de contenido"/>
          <p:cNvSpPr>
            <a:spLocks noGrp="1"/>
          </p:cNvSpPr>
          <p:nvPr>
            <p:ph idx="1"/>
          </p:nvPr>
        </p:nvSpPr>
        <p:spPr>
          <a:xfrm>
            <a:off x="467544" y="1340768"/>
            <a:ext cx="8229600" cy="4525963"/>
          </a:xfrm>
        </p:spPr>
        <p:txBody>
          <a:bodyPr>
            <a:noAutofit/>
          </a:bodyPr>
          <a:lstStyle/>
          <a:p>
            <a:pPr marL="0" indent="0">
              <a:buNone/>
            </a:pPr>
            <a:r>
              <a:rPr lang="es-ES" sz="1600" dirty="0"/>
              <a:t>• </a:t>
            </a:r>
            <a:r>
              <a:rPr lang="es-ES" sz="1600" dirty="0" smtClean="0"/>
              <a:t>Participar </a:t>
            </a:r>
            <a:r>
              <a:rPr lang="es-ES" sz="1600" dirty="0"/>
              <a:t>en situaciones comunicativas que </a:t>
            </a:r>
            <a:r>
              <a:rPr lang="es-ES" sz="1600" dirty="0" smtClean="0"/>
              <a:t>impliquen analizar </a:t>
            </a:r>
            <a:r>
              <a:rPr lang="es-ES" sz="1600" dirty="0"/>
              <a:t>comprensiva y críticamente </a:t>
            </a:r>
            <a:r>
              <a:rPr lang="es-ES" sz="1600" dirty="0" smtClean="0"/>
              <a:t>mensajes generados </a:t>
            </a:r>
            <a:r>
              <a:rPr lang="es-ES" sz="1600" dirty="0"/>
              <a:t>por interlocutores y medios </a:t>
            </a:r>
            <a:r>
              <a:rPr lang="es-ES" sz="1600" dirty="0" smtClean="0"/>
              <a:t>de comunicación</a:t>
            </a:r>
            <a:r>
              <a:rPr lang="es-ES" sz="1600" dirty="0"/>
              <a:t>.</a:t>
            </a:r>
          </a:p>
          <a:p>
            <a:pPr marL="0" indent="0">
              <a:buNone/>
            </a:pPr>
            <a:r>
              <a:rPr lang="es-ES" sz="1600" dirty="0"/>
              <a:t>• Expresarse oralmente con claridad en </a:t>
            </a:r>
            <a:r>
              <a:rPr lang="es-ES" sz="1600" dirty="0" smtClean="0"/>
              <a:t>diferentes situaciones </a:t>
            </a:r>
            <a:r>
              <a:rPr lang="es-ES" sz="1600" dirty="0"/>
              <a:t>comunicativas, especialmente argumentativas</a:t>
            </a:r>
            <a:r>
              <a:rPr lang="es-ES" sz="1600" dirty="0" smtClean="0"/>
              <a:t>, utilizando </a:t>
            </a:r>
            <a:r>
              <a:rPr lang="es-ES" sz="1600" dirty="0"/>
              <a:t>un lenguaje adecuado a </a:t>
            </a:r>
            <a:r>
              <a:rPr lang="es-ES" sz="1600" dirty="0" smtClean="0"/>
              <a:t>los interlocutores</a:t>
            </a:r>
            <a:r>
              <a:rPr lang="es-ES" sz="1600" dirty="0"/>
              <a:t>, al contenido y al contexto.</a:t>
            </a:r>
          </a:p>
          <a:p>
            <a:pPr marL="0" indent="0">
              <a:buNone/>
            </a:pPr>
            <a:r>
              <a:rPr lang="es-ES" sz="1600" dirty="0"/>
              <a:t>• Producir o participar en la producción de </a:t>
            </a:r>
            <a:r>
              <a:rPr lang="es-ES" sz="1600" dirty="0" smtClean="0"/>
              <a:t>diversos tipos </a:t>
            </a:r>
            <a:r>
              <a:rPr lang="es-ES" sz="1600" dirty="0"/>
              <a:t>de textos escritos, especialmente </a:t>
            </a:r>
            <a:r>
              <a:rPr lang="es-ES" sz="1600" dirty="0" smtClean="0"/>
              <a:t>literarios y </a:t>
            </a:r>
            <a:r>
              <a:rPr lang="es-ES" sz="1600" dirty="0"/>
              <a:t>funcionales, adaptados a diversos </a:t>
            </a:r>
            <a:r>
              <a:rPr lang="es-ES" sz="1600" dirty="0" smtClean="0"/>
              <a:t> requerimientos personales</a:t>
            </a:r>
            <a:r>
              <a:rPr lang="es-ES" sz="1600" dirty="0"/>
              <a:t>, escolares y sociales, </a:t>
            </a:r>
            <a:r>
              <a:rPr lang="es-ES" sz="1600" dirty="0" smtClean="0"/>
              <a:t>respetando los </a:t>
            </a:r>
            <a:r>
              <a:rPr lang="es-ES" sz="1600" dirty="0"/>
              <a:t>aspectos lingüísticos y formales de la escritura</a:t>
            </a:r>
            <a:r>
              <a:rPr lang="es-ES" sz="1600" dirty="0" smtClean="0"/>
              <a:t>, transformando </a:t>
            </a:r>
            <a:r>
              <a:rPr lang="es-ES" sz="1600" dirty="0"/>
              <a:t>esta actividad en un proceso </a:t>
            </a:r>
            <a:r>
              <a:rPr lang="es-ES" sz="1600" dirty="0" smtClean="0"/>
              <a:t>de desarrollo </a:t>
            </a:r>
            <a:r>
              <a:rPr lang="es-ES" sz="1600" dirty="0"/>
              <a:t>personal intelectual y emocional, y </a:t>
            </a:r>
            <a:r>
              <a:rPr lang="es-ES" sz="1600" dirty="0" smtClean="0"/>
              <a:t>en un </a:t>
            </a:r>
            <a:r>
              <a:rPr lang="es-ES" sz="1600" dirty="0"/>
              <a:t>modo de progresar hacia una vinculación </a:t>
            </a:r>
            <a:r>
              <a:rPr lang="es-ES" sz="1600" dirty="0" smtClean="0"/>
              <a:t>positiva con </a:t>
            </a:r>
            <a:r>
              <a:rPr lang="es-ES" sz="1600" dirty="0"/>
              <a:t>la sociedad.</a:t>
            </a:r>
          </a:p>
          <a:p>
            <a:pPr marL="0" indent="0">
              <a:buNone/>
            </a:pPr>
            <a:r>
              <a:rPr lang="es-ES" sz="1600" dirty="0"/>
              <a:t>• Utilizar el lenguaje escrito como un medio </a:t>
            </a:r>
            <a:r>
              <a:rPr lang="es-ES" sz="1600" dirty="0" smtClean="0"/>
              <a:t>para analizar</a:t>
            </a:r>
            <a:r>
              <a:rPr lang="es-ES" sz="1600" dirty="0"/>
              <a:t>, ampliar, resumir, comparar, clasificar</a:t>
            </a:r>
            <a:r>
              <a:rPr lang="es-ES" sz="1600" dirty="0" smtClean="0"/>
              <a:t>, categorizar</a:t>
            </a:r>
            <a:r>
              <a:rPr lang="es-ES" sz="1600" dirty="0"/>
              <a:t>, generalizar información.</a:t>
            </a:r>
          </a:p>
          <a:p>
            <a:pPr marL="0" indent="0">
              <a:buNone/>
            </a:pPr>
            <a:r>
              <a:rPr lang="es-ES" sz="1600" dirty="0"/>
              <a:t>• Leer comprensivamente, con propósitos definidos</a:t>
            </a:r>
            <a:r>
              <a:rPr lang="es-ES" sz="1600" dirty="0" smtClean="0"/>
              <a:t>, variados </a:t>
            </a:r>
            <a:r>
              <a:rPr lang="es-ES" sz="1600" dirty="0"/>
              <a:t>tipos de textos: analizar su </a:t>
            </a:r>
            <a:r>
              <a:rPr lang="es-ES" sz="1600" dirty="0" smtClean="0"/>
              <a:t>estructura contenido </a:t>
            </a:r>
            <a:r>
              <a:rPr lang="es-ES" sz="1600" dirty="0"/>
              <a:t>y finalidad.</a:t>
            </a:r>
          </a:p>
          <a:p>
            <a:pPr marL="0" indent="0">
              <a:buNone/>
            </a:pPr>
            <a:r>
              <a:rPr lang="es-ES" sz="1600" dirty="0"/>
              <a:t>• Leer diversos tipos de textos relacionados </a:t>
            </a:r>
            <a:r>
              <a:rPr lang="es-ES" sz="1600" dirty="0" smtClean="0"/>
              <a:t>con necesidades </a:t>
            </a:r>
            <a:r>
              <a:rPr lang="es-ES" sz="1600" dirty="0"/>
              <a:t>de aprendizaje, obteniendo de ellos</a:t>
            </a:r>
          </a:p>
          <a:p>
            <a:pPr marL="0" indent="0">
              <a:buNone/>
            </a:pPr>
            <a:r>
              <a:rPr lang="es-ES" sz="1600" dirty="0"/>
              <a:t>la información requerida.</a:t>
            </a:r>
          </a:p>
          <a:p>
            <a:pPr marL="0" indent="0">
              <a:buNone/>
            </a:pPr>
            <a:r>
              <a:rPr lang="pt-BR" sz="1600" dirty="0"/>
              <a:t>• Disfrutar de obras </a:t>
            </a:r>
            <a:r>
              <a:rPr lang="pt-BR" sz="1600" dirty="0" err="1"/>
              <a:t>literarias</a:t>
            </a:r>
            <a:r>
              <a:rPr lang="pt-BR" sz="1600" dirty="0"/>
              <a:t> significativas a </a:t>
            </a:r>
            <a:r>
              <a:rPr lang="pt-BR" sz="1600" dirty="0" smtClean="0"/>
              <a:t>través </a:t>
            </a:r>
            <a:r>
              <a:rPr lang="es-ES" sz="1600" dirty="0" smtClean="0"/>
              <a:t>de </a:t>
            </a:r>
            <a:r>
              <a:rPr lang="es-ES" sz="1600" dirty="0"/>
              <a:t>lecturas personales y dirigidas, con </a:t>
            </a:r>
            <a:r>
              <a:rPr lang="es-ES" sz="1600" dirty="0" smtClean="0"/>
              <a:t>conciencia de </a:t>
            </a:r>
            <a:r>
              <a:rPr lang="es-ES" sz="1600" dirty="0"/>
              <a:t>su ambientación histórica y social.</a:t>
            </a:r>
          </a:p>
        </p:txBody>
      </p:sp>
    </p:spTree>
    <p:extLst>
      <p:ext uri="{BB962C8B-B14F-4D97-AF65-F5344CB8AC3E}">
        <p14:creationId xmlns:p14="http://schemas.microsoft.com/office/powerpoint/2010/main" xmlns="" val="3037894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9" name="Title 8"/>
          <p:cNvSpPr>
            <a:spLocks noGrp="1"/>
          </p:cNvSpPr>
          <p:nvPr>
            <p:ph type="title"/>
          </p:nvPr>
        </p:nvSpPr>
        <p:spPr/>
        <p:txBody>
          <a:bodyPr>
            <a:noAutofit/>
          </a:bodyPr>
          <a:lstStyle/>
          <a:p>
            <a:pPr lvl="0">
              <a:spcBef>
                <a:spcPts val="0"/>
              </a:spcBef>
            </a:pPr>
            <a:r>
              <a:rPr lang="es-ES" cap="none" dirty="0" smtClean="0">
                <a:solidFill>
                  <a:prstClr val="black">
                    <a:lumMod val="85000"/>
                    <a:lumOff val="15000"/>
                  </a:prstClr>
                </a:solidFill>
                <a:ea typeface="+mn-ea"/>
                <a:cs typeface="+mn-cs"/>
              </a:rPr>
              <a:t>CONTENIDOS MÍNIMOS OBLIGATORIOS </a:t>
            </a:r>
            <a:br>
              <a:rPr lang="es-ES" cap="none" dirty="0" smtClean="0">
                <a:solidFill>
                  <a:prstClr val="black">
                    <a:lumMod val="85000"/>
                    <a:lumOff val="15000"/>
                  </a:prstClr>
                </a:solidFill>
                <a:ea typeface="+mn-ea"/>
                <a:cs typeface="+mn-cs"/>
              </a:rPr>
            </a:br>
            <a:r>
              <a:rPr lang="es-ES" cap="none" dirty="0" smtClean="0">
                <a:solidFill>
                  <a:prstClr val="black">
                    <a:lumMod val="85000"/>
                    <a:lumOff val="15000"/>
                  </a:prstClr>
                </a:solidFill>
                <a:ea typeface="+mn-ea"/>
                <a:cs typeface="+mn-cs"/>
              </a:rPr>
              <a:t>7º LENGUAJE</a:t>
            </a:r>
            <a:endParaRPr lang="es-ES" b="0" cap="none" dirty="0">
              <a:solidFill>
                <a:prstClr val="black">
                  <a:lumMod val="50000"/>
                  <a:lumOff val="50000"/>
                </a:prstClr>
              </a:solidFill>
              <a:ea typeface="+mn-ea"/>
              <a:cs typeface="+mn-cs"/>
            </a:endParaRPr>
          </a:p>
        </p:txBody>
      </p:sp>
      <p:sp>
        <p:nvSpPr>
          <p:cNvPr id="2" name="1 Marcador de texto"/>
          <p:cNvSpPr>
            <a:spLocks noGrp="1"/>
          </p:cNvSpPr>
          <p:nvPr>
            <p:ph type="body" idx="1"/>
          </p:nvPr>
        </p:nvSpPr>
        <p:spPr/>
        <p:txBody>
          <a:bodyPr/>
          <a:lstStyle/>
          <a:p>
            <a:r>
              <a:rPr lang="es-ES" dirty="0" smtClean="0"/>
              <a:t>CMO</a:t>
            </a:r>
            <a:endParaRPr lang="es-ES" dirty="0"/>
          </a:p>
        </p:txBody>
      </p:sp>
    </p:spTree>
    <p:extLst>
      <p:ext uri="{BB962C8B-B14F-4D97-AF65-F5344CB8AC3E}">
        <p14:creationId xmlns:p14="http://schemas.microsoft.com/office/powerpoint/2010/main" xmlns="" val="2115331149"/>
      </p:ext>
    </p:extLst>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2" name="1 Marcador de contenido"/>
          <p:cNvSpPr>
            <a:spLocks noGrp="1"/>
          </p:cNvSpPr>
          <p:nvPr>
            <p:ph idx="1"/>
          </p:nvPr>
        </p:nvSpPr>
        <p:spPr>
          <a:xfrm>
            <a:off x="467544" y="1196752"/>
            <a:ext cx="8229600" cy="4525963"/>
          </a:xfrm>
        </p:spPr>
        <p:txBody>
          <a:bodyPr>
            <a:noAutofit/>
          </a:bodyPr>
          <a:lstStyle/>
          <a:p>
            <a:pPr marL="0" indent="0">
              <a:buNone/>
            </a:pPr>
            <a:r>
              <a:rPr lang="es-ES" sz="1600" dirty="0"/>
              <a:t>• </a:t>
            </a:r>
            <a:r>
              <a:rPr lang="es-ES" sz="1600" dirty="0" smtClean="0"/>
              <a:t>Comunicación </a:t>
            </a:r>
            <a:r>
              <a:rPr lang="es-ES" sz="1600" dirty="0"/>
              <a:t>oral: participación en exposiciones</a:t>
            </a:r>
            <a:r>
              <a:rPr lang="es-ES" sz="1600" dirty="0" smtClean="0"/>
              <a:t>, foros </a:t>
            </a:r>
            <a:r>
              <a:rPr lang="es-ES" sz="1600" dirty="0"/>
              <a:t>y debates sobre contenidos </a:t>
            </a:r>
            <a:r>
              <a:rPr lang="es-ES" sz="1600" dirty="0" smtClean="0"/>
              <a:t>significativos para </a:t>
            </a:r>
            <a:r>
              <a:rPr lang="es-ES" sz="1600" dirty="0"/>
              <a:t>los alumnos y la comunidad, en los que </a:t>
            </a:r>
            <a:r>
              <a:rPr lang="es-ES" sz="1600" dirty="0" smtClean="0"/>
              <a:t>se ponga </a:t>
            </a:r>
            <a:r>
              <a:rPr lang="es-ES" sz="1600" dirty="0"/>
              <a:t>en juego la capacidad de plantear y </a:t>
            </a:r>
            <a:r>
              <a:rPr lang="es-ES" sz="1600" dirty="0" smtClean="0"/>
              <a:t>resolver problemas</a:t>
            </a:r>
            <a:r>
              <a:rPr lang="es-ES" sz="1600" dirty="0"/>
              <a:t>, analizar, inferir, deducir, relacionar</a:t>
            </a:r>
            <a:r>
              <a:rPr lang="es-ES" sz="1600" dirty="0" smtClean="0"/>
              <a:t>, generalizar</a:t>
            </a:r>
            <a:r>
              <a:rPr lang="es-ES" sz="1600" dirty="0"/>
              <a:t>, sacar conclusiones.</a:t>
            </a:r>
          </a:p>
          <a:p>
            <a:pPr marL="0" indent="0">
              <a:buNone/>
            </a:pPr>
            <a:r>
              <a:rPr lang="es-ES" sz="1600" dirty="0"/>
              <a:t>• Dramatizaciones: desempeño de diversos roles</a:t>
            </a:r>
            <a:r>
              <a:rPr lang="es-ES" sz="1600" dirty="0" smtClean="0"/>
              <a:t>, tales </a:t>
            </a:r>
            <a:r>
              <a:rPr lang="es-ES" sz="1600" dirty="0"/>
              <a:t>como creación, dirección, actuación o </a:t>
            </a:r>
            <a:r>
              <a:rPr lang="es-ES" sz="1600" dirty="0" smtClean="0"/>
              <a:t>ambientación en </a:t>
            </a:r>
            <a:r>
              <a:rPr lang="es-ES" sz="1600" dirty="0"/>
              <a:t>obras teatrales sencillas o </a:t>
            </a:r>
            <a:r>
              <a:rPr lang="es-ES" sz="1600" dirty="0" smtClean="0"/>
              <a:t>situaciones dialogadas </a:t>
            </a:r>
            <a:r>
              <a:rPr lang="es-ES" sz="1600" dirty="0"/>
              <a:t>diversas, surgidas de la </a:t>
            </a:r>
            <a:r>
              <a:rPr lang="es-ES" sz="1600" dirty="0" smtClean="0"/>
              <a:t>vida cotidiana </a:t>
            </a:r>
            <a:r>
              <a:rPr lang="es-ES" sz="1600" dirty="0"/>
              <a:t>y de la imaginación personal o colectiva.</a:t>
            </a:r>
          </a:p>
          <a:p>
            <a:pPr marL="0" indent="0">
              <a:buNone/>
            </a:pPr>
            <a:r>
              <a:rPr lang="es-ES" sz="1600" dirty="0"/>
              <a:t>• Comunicación escrita: Producción de textos </a:t>
            </a:r>
            <a:r>
              <a:rPr lang="es-ES" sz="1600" dirty="0" smtClean="0"/>
              <a:t>escritos formales</a:t>
            </a:r>
            <a:r>
              <a:rPr lang="es-ES" sz="1600" dirty="0"/>
              <a:t>, debidamente planificados y revisados</a:t>
            </a:r>
            <a:r>
              <a:rPr lang="es-ES" sz="1600" dirty="0" smtClean="0"/>
              <a:t>: esquemas</a:t>
            </a:r>
            <a:r>
              <a:rPr lang="es-ES" sz="1600" dirty="0"/>
              <a:t>, informes o cuestionarios</a:t>
            </a:r>
            <a:r>
              <a:rPr lang="es-ES" sz="1600" dirty="0" smtClean="0"/>
              <a:t>, noticias </a:t>
            </a:r>
            <a:r>
              <a:rPr lang="es-ES" sz="1600" dirty="0"/>
              <a:t>periodísticas, manuscritos o con </a:t>
            </a:r>
            <a:r>
              <a:rPr lang="es-ES" sz="1600" dirty="0" smtClean="0"/>
              <a:t>procesador de </a:t>
            </a:r>
            <a:r>
              <a:rPr lang="es-ES" sz="1600" dirty="0"/>
              <a:t>textos, respetando los aspectos </a:t>
            </a:r>
            <a:r>
              <a:rPr lang="es-ES" sz="1600" dirty="0" smtClean="0"/>
              <a:t>formales propios </a:t>
            </a:r>
            <a:r>
              <a:rPr lang="es-ES" sz="1600" dirty="0"/>
              <a:t>del lenguaje escrito.</a:t>
            </a:r>
          </a:p>
          <a:p>
            <a:pPr marL="0" indent="0">
              <a:buNone/>
            </a:pPr>
            <a:r>
              <a:rPr lang="es-ES" sz="1600" dirty="0"/>
              <a:t>• Comunicación escrita: Producción de textos </a:t>
            </a:r>
            <a:r>
              <a:rPr lang="es-ES" sz="1600" dirty="0" smtClean="0"/>
              <a:t>escritos literarios</a:t>
            </a:r>
            <a:r>
              <a:rPr lang="es-ES" sz="1600" dirty="0"/>
              <a:t>: poemas, cuentos, relatos, libretos</a:t>
            </a:r>
          </a:p>
          <a:p>
            <a:pPr marL="0" indent="0">
              <a:buNone/>
            </a:pPr>
            <a:r>
              <a:rPr lang="es-ES" sz="1600" dirty="0"/>
              <a:t>y formas menores, como anécdotas y chistes.</a:t>
            </a:r>
          </a:p>
          <a:p>
            <a:pPr marL="0" indent="0">
              <a:buNone/>
            </a:pPr>
            <a:r>
              <a:rPr lang="es-ES" sz="1600" dirty="0"/>
              <a:t>• Lectura de diversos tipos de textos: informativos</a:t>
            </a:r>
            <a:r>
              <a:rPr lang="es-ES" sz="1600" dirty="0" smtClean="0"/>
              <a:t>, normativos</a:t>
            </a:r>
            <a:r>
              <a:rPr lang="es-ES" sz="1600" dirty="0"/>
              <a:t>, publicitarios, instrumentales, argumentativos</a:t>
            </a:r>
            <a:r>
              <a:rPr lang="es-ES" sz="1600" dirty="0" smtClean="0"/>
              <a:t>; investigación</a:t>
            </a:r>
            <a:r>
              <a:rPr lang="es-ES" sz="1600" dirty="0"/>
              <a:t>, en forma autónoma </a:t>
            </a:r>
            <a:r>
              <a:rPr lang="es-ES" sz="1600" dirty="0" smtClean="0"/>
              <a:t>y con </a:t>
            </a:r>
            <a:r>
              <a:rPr lang="es-ES" sz="1600" dirty="0"/>
              <a:t>variados propósitos, en fuentes de tipo histórico</a:t>
            </a:r>
            <a:r>
              <a:rPr lang="es-ES" sz="1600" dirty="0" smtClean="0"/>
              <a:t>, científico</a:t>
            </a:r>
            <a:r>
              <a:rPr lang="es-ES" sz="1600" dirty="0"/>
              <a:t>, artístico, tecnológico.</a:t>
            </a:r>
          </a:p>
          <a:p>
            <a:pPr marL="0" indent="0">
              <a:buNone/>
            </a:pPr>
            <a:r>
              <a:rPr lang="es-ES" sz="1600" dirty="0"/>
              <a:t>• Estrategias de comprensión lectora y </a:t>
            </a:r>
            <a:r>
              <a:rPr lang="es-ES" sz="1600" dirty="0" smtClean="0"/>
              <a:t>estrategias de </a:t>
            </a:r>
            <a:r>
              <a:rPr lang="es-ES" sz="1600" dirty="0"/>
              <a:t>estudio que favorezcan la recuperación, </a:t>
            </a:r>
            <a:r>
              <a:rPr lang="es-ES" sz="1600" dirty="0" smtClean="0"/>
              <a:t>comprensión y </a:t>
            </a:r>
            <a:r>
              <a:rPr lang="es-ES" sz="1600" dirty="0"/>
              <a:t>retención de la información.</a:t>
            </a:r>
          </a:p>
        </p:txBody>
      </p:sp>
    </p:spTree>
    <p:extLst>
      <p:ext uri="{BB962C8B-B14F-4D97-AF65-F5344CB8AC3E}">
        <p14:creationId xmlns:p14="http://schemas.microsoft.com/office/powerpoint/2010/main" xmlns="" val="19011294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3" name="2 Marcador de contenido"/>
          <p:cNvSpPr>
            <a:spLocks noGrp="1"/>
          </p:cNvSpPr>
          <p:nvPr>
            <p:ph idx="1"/>
          </p:nvPr>
        </p:nvSpPr>
        <p:spPr/>
        <p:txBody>
          <a:bodyPr>
            <a:normAutofit/>
          </a:bodyPr>
          <a:lstStyle/>
          <a:p>
            <a:pPr marL="0" indent="0">
              <a:buNone/>
            </a:pPr>
            <a:r>
              <a:rPr lang="es-ES" sz="1600" dirty="0"/>
              <a:t>• </a:t>
            </a:r>
            <a:r>
              <a:rPr lang="es-ES" sz="1600" dirty="0" smtClean="0"/>
              <a:t>Literatura</a:t>
            </a:r>
            <a:r>
              <a:rPr lang="es-ES" sz="1600" dirty="0"/>
              <a:t>: Lectura personal, análisis e </a:t>
            </a:r>
            <a:r>
              <a:rPr lang="es-ES" sz="1600" dirty="0" smtClean="0"/>
              <a:t>interpretación de </a:t>
            </a:r>
            <a:r>
              <a:rPr lang="es-ES" sz="1600" dirty="0"/>
              <a:t>textos elegidos libremente: cuentos, poemas</a:t>
            </a:r>
            <a:r>
              <a:rPr lang="es-ES" sz="1600" dirty="0" smtClean="0"/>
              <a:t>, crónicas</a:t>
            </a:r>
            <a:r>
              <a:rPr lang="es-ES" sz="1600" dirty="0"/>
              <a:t>, obras dramáticas y, al menos, </a:t>
            </a:r>
            <a:r>
              <a:rPr lang="es-ES" sz="1600" dirty="0" smtClean="0"/>
              <a:t>tres novelas</a:t>
            </a:r>
            <a:r>
              <a:rPr lang="es-ES" sz="1600" dirty="0"/>
              <a:t>.</a:t>
            </a:r>
          </a:p>
          <a:p>
            <a:pPr marL="0" indent="0">
              <a:buNone/>
            </a:pPr>
            <a:r>
              <a:rPr lang="es-ES" sz="1600" dirty="0"/>
              <a:t>• Literatura: Lectura dirigida, individual y colectiva</a:t>
            </a:r>
            <a:r>
              <a:rPr lang="es-ES" sz="1600" dirty="0" smtClean="0"/>
              <a:t>, de </a:t>
            </a:r>
            <a:r>
              <a:rPr lang="es-ES" sz="1600" dirty="0"/>
              <a:t>textos literarios representativos </a:t>
            </a:r>
            <a:r>
              <a:rPr lang="es-ES" sz="1600" dirty="0" smtClean="0"/>
              <a:t>seleccionados por </a:t>
            </a:r>
            <a:r>
              <a:rPr lang="es-ES" sz="1600" dirty="0"/>
              <a:t>el docente.</a:t>
            </a:r>
          </a:p>
          <a:p>
            <a:pPr marL="0" indent="0">
              <a:buNone/>
            </a:pPr>
            <a:r>
              <a:rPr lang="es-ES" sz="1600" dirty="0"/>
              <a:t>• Literatura: Investigación de rasgos del entorno </a:t>
            </a:r>
            <a:r>
              <a:rPr lang="es-ES" sz="1600" dirty="0" smtClean="0"/>
              <a:t>histórico y </a:t>
            </a:r>
            <a:r>
              <a:rPr lang="es-ES" sz="1600" dirty="0"/>
              <a:t>social de la producción y ambientación </a:t>
            </a:r>
            <a:r>
              <a:rPr lang="es-ES" sz="1600" dirty="0" smtClean="0"/>
              <a:t>de las </a:t>
            </a:r>
            <a:r>
              <a:rPr lang="es-ES" sz="1600" dirty="0"/>
              <a:t>obras leídas.</a:t>
            </a:r>
          </a:p>
          <a:p>
            <a:pPr marL="0" indent="0">
              <a:buNone/>
            </a:pPr>
            <a:r>
              <a:rPr lang="es-ES" sz="1600" dirty="0"/>
              <a:t>• Lenguaje audiovisual: percepción crítica de </a:t>
            </a:r>
            <a:r>
              <a:rPr lang="es-ES" sz="1600" dirty="0" smtClean="0"/>
              <a:t>diversos lenguajes </a:t>
            </a:r>
            <a:r>
              <a:rPr lang="es-ES" sz="1600" dirty="0"/>
              <a:t>audiovisuales, a través del </a:t>
            </a:r>
            <a:r>
              <a:rPr lang="es-ES" sz="1600" dirty="0" smtClean="0"/>
              <a:t>análisis y </a:t>
            </a:r>
            <a:r>
              <a:rPr lang="es-ES" sz="1600" dirty="0"/>
              <a:t>recreación de mensajes.</a:t>
            </a:r>
          </a:p>
          <a:p>
            <a:pPr marL="0" indent="0">
              <a:buNone/>
            </a:pPr>
            <a:r>
              <a:rPr lang="es-ES" sz="1600" dirty="0"/>
              <a:t>• Reflexión sobre el lenguaje y manejo </a:t>
            </a:r>
            <a:r>
              <a:rPr lang="es-ES" sz="1600" dirty="0" smtClean="0"/>
              <a:t>consciente del </a:t>
            </a:r>
            <a:r>
              <a:rPr lang="es-ES" sz="1600" dirty="0"/>
              <a:t>mismo: transformación de textos de acuerdo </a:t>
            </a:r>
            <a:r>
              <a:rPr lang="es-ES" sz="1600" dirty="0" smtClean="0"/>
              <a:t>a categorías </a:t>
            </a:r>
            <a:r>
              <a:rPr lang="es-ES" sz="1600" dirty="0"/>
              <a:t>como el tiempo de realización, el </a:t>
            </a:r>
            <a:r>
              <a:rPr lang="es-ES" sz="1600" dirty="0" smtClean="0"/>
              <a:t>género literario </a:t>
            </a:r>
            <a:r>
              <a:rPr lang="es-ES" sz="1600" dirty="0"/>
              <a:t>y el número de participantes.</a:t>
            </a:r>
          </a:p>
          <a:p>
            <a:pPr marL="0" indent="0">
              <a:buNone/>
            </a:pPr>
            <a:r>
              <a:rPr lang="es-ES" sz="1600" dirty="0"/>
              <a:t>• Reconocimiento, en textos de intención comunicativa</a:t>
            </a:r>
            <a:r>
              <a:rPr lang="es-ES" sz="1600" dirty="0" smtClean="0"/>
              <a:t>, de </a:t>
            </a:r>
            <a:r>
              <a:rPr lang="es-ES" sz="1600" dirty="0"/>
              <a:t>las partes de la oración, incluyendo artículos</a:t>
            </a:r>
            <a:r>
              <a:rPr lang="es-ES" sz="1600" dirty="0" smtClean="0"/>
              <a:t>, pronombres</a:t>
            </a:r>
            <a:r>
              <a:rPr lang="es-ES" sz="1600" dirty="0"/>
              <a:t>, adverbios, preposiciones y</a:t>
            </a:r>
          </a:p>
          <a:p>
            <a:pPr marL="0" indent="0">
              <a:buNone/>
            </a:pPr>
            <a:r>
              <a:rPr lang="es-ES" sz="1600" dirty="0"/>
              <a:t>conjunciones coordinantes, y su función dentro </a:t>
            </a:r>
            <a:r>
              <a:rPr lang="es-ES" sz="1600" dirty="0" smtClean="0"/>
              <a:t>de la </a:t>
            </a:r>
            <a:r>
              <a:rPr lang="es-ES" sz="1600" dirty="0"/>
              <a:t>oración.</a:t>
            </a:r>
          </a:p>
        </p:txBody>
      </p:sp>
    </p:spTree>
    <p:extLst>
      <p:ext uri="{BB962C8B-B14F-4D97-AF65-F5344CB8AC3E}">
        <p14:creationId xmlns:p14="http://schemas.microsoft.com/office/powerpoint/2010/main" xmlns="" val="9033880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FUNDAMENTALES </a:t>
            </a:r>
            <a:br>
              <a:rPr lang="es-ES" dirty="0" smtClean="0"/>
            </a:br>
            <a:r>
              <a:rPr lang="es-ES" dirty="0" smtClean="0"/>
              <a:t>7º básico - MATEMÁTICAS</a:t>
            </a:r>
            <a:endParaRPr lang="es-ES" dirty="0"/>
          </a:p>
        </p:txBody>
      </p:sp>
      <p:sp>
        <p:nvSpPr>
          <p:cNvPr id="3" name="2 Marcador de texto"/>
          <p:cNvSpPr>
            <a:spLocks noGrp="1"/>
          </p:cNvSpPr>
          <p:nvPr>
            <p:ph type="body" idx="1"/>
          </p:nvPr>
        </p:nvSpPr>
        <p:spPr>
          <a:xfrm>
            <a:off x="323528" y="5085184"/>
            <a:ext cx="8229601" cy="375787"/>
          </a:xfrm>
        </p:spPr>
        <p:txBody>
          <a:bodyPr/>
          <a:lstStyle/>
          <a:p>
            <a:r>
              <a:rPr lang="es-ES" dirty="0" smtClean="0"/>
              <a:t>OF</a:t>
            </a:r>
            <a:endParaRPr lang="es-ES" dirty="0"/>
          </a:p>
        </p:txBody>
      </p:sp>
    </p:spTree>
    <p:extLst>
      <p:ext uri="{BB962C8B-B14F-4D97-AF65-F5344CB8AC3E}">
        <p14:creationId xmlns:p14="http://schemas.microsoft.com/office/powerpoint/2010/main" xmlns="" val="475852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OBJETIVOS FUNDAMENTALES VERTICALES</a:t>
            </a:r>
            <a:endParaRPr lang="es-ES" dirty="0"/>
          </a:p>
        </p:txBody>
      </p:sp>
      <p:sp>
        <p:nvSpPr>
          <p:cNvPr id="2" name="1 Marcador de contenido"/>
          <p:cNvSpPr>
            <a:spLocks noGrp="1"/>
          </p:cNvSpPr>
          <p:nvPr>
            <p:ph idx="1"/>
          </p:nvPr>
        </p:nvSpPr>
        <p:spPr/>
        <p:txBody>
          <a:bodyPr>
            <a:normAutofit fontScale="62500" lnSpcReduction="20000"/>
          </a:bodyPr>
          <a:lstStyle/>
          <a:p>
            <a:pPr marL="0" indent="0">
              <a:buNone/>
            </a:pPr>
            <a:r>
              <a:rPr lang="es-ES" dirty="0"/>
              <a:t>• Reconocer diferencias fundamentales entre el </a:t>
            </a:r>
            <a:r>
              <a:rPr lang="es-ES" dirty="0" smtClean="0"/>
              <a:t>sistema de </a:t>
            </a:r>
            <a:r>
              <a:rPr lang="es-ES" dirty="0"/>
              <a:t>numeración y medición decimal y </a:t>
            </a:r>
            <a:r>
              <a:rPr lang="es-ES" dirty="0" smtClean="0"/>
              <a:t>otros sistemas </a:t>
            </a:r>
            <a:r>
              <a:rPr lang="es-ES" dirty="0"/>
              <a:t>de numeración y medición.</a:t>
            </a:r>
          </a:p>
          <a:p>
            <a:pPr marL="0" indent="0">
              <a:buNone/>
            </a:pPr>
            <a:r>
              <a:rPr lang="es-ES" dirty="0"/>
              <a:t>• Apreciar el valor instrumental de las </a:t>
            </a:r>
            <a:r>
              <a:rPr lang="es-ES" dirty="0" smtClean="0"/>
              <a:t>matemáticas en </a:t>
            </a:r>
            <a:r>
              <a:rPr lang="es-ES" dirty="0"/>
              <a:t>la apropiación significativa de la realidad.</a:t>
            </a:r>
          </a:p>
          <a:p>
            <a:pPr marL="0" indent="0">
              <a:buNone/>
            </a:pPr>
            <a:r>
              <a:rPr lang="es-ES" dirty="0"/>
              <a:t>• Atribuir y expresar el significado de grandes y </a:t>
            </a:r>
            <a:r>
              <a:rPr lang="es-ES" dirty="0" smtClean="0"/>
              <a:t>pequeños números </a:t>
            </a:r>
            <a:r>
              <a:rPr lang="es-ES" dirty="0"/>
              <a:t>utilizando diferentes </a:t>
            </a:r>
            <a:r>
              <a:rPr lang="es-ES" dirty="0" smtClean="0"/>
              <a:t>recursos tanto </a:t>
            </a:r>
            <a:r>
              <a:rPr lang="es-ES" dirty="0"/>
              <a:t>gráficos como numéricos.</a:t>
            </a:r>
          </a:p>
          <a:p>
            <a:pPr marL="0" indent="0">
              <a:buNone/>
            </a:pPr>
            <a:r>
              <a:rPr lang="es-ES" dirty="0"/>
              <a:t>• Anticipar resultados -aproximando y/o </a:t>
            </a:r>
            <a:r>
              <a:rPr lang="es-ES" dirty="0" smtClean="0"/>
              <a:t>acotando a partir </a:t>
            </a:r>
            <a:r>
              <a:rPr lang="es-ES" dirty="0"/>
              <a:t>del análisis de las características de </a:t>
            </a:r>
            <a:r>
              <a:rPr lang="es-ES" dirty="0" smtClean="0"/>
              <a:t>los números </a:t>
            </a:r>
            <a:r>
              <a:rPr lang="es-ES" dirty="0"/>
              <a:t>involucrados en los problemas y de </a:t>
            </a:r>
            <a:r>
              <a:rPr lang="es-ES" dirty="0" smtClean="0"/>
              <a:t>las condiciones </a:t>
            </a:r>
            <a:r>
              <a:rPr lang="es-ES" dirty="0"/>
              <a:t>de éstos.</a:t>
            </a:r>
          </a:p>
          <a:p>
            <a:pPr marL="0" indent="0">
              <a:buNone/>
            </a:pPr>
            <a:r>
              <a:rPr lang="es-ES" dirty="0"/>
              <a:t>• Utilizar el razonamiento proporcional como </a:t>
            </a:r>
            <a:r>
              <a:rPr lang="es-ES" dirty="0" smtClean="0"/>
              <a:t>estrategia para </a:t>
            </a:r>
            <a:r>
              <a:rPr lang="es-ES" dirty="0"/>
              <a:t>resolver problemas numéricos y geométricos.</a:t>
            </a:r>
          </a:p>
          <a:p>
            <a:pPr marL="0" indent="0">
              <a:buNone/>
            </a:pPr>
            <a:r>
              <a:rPr lang="es-ES" dirty="0"/>
              <a:t>• Analizar familias de figuras geométricas para </a:t>
            </a:r>
            <a:r>
              <a:rPr lang="es-ES" dirty="0" smtClean="0"/>
              <a:t>apreciar regularidades </a:t>
            </a:r>
            <a:r>
              <a:rPr lang="es-ES" dirty="0"/>
              <a:t>y simetrías y establecer </a:t>
            </a:r>
            <a:r>
              <a:rPr lang="es-ES" dirty="0" smtClean="0"/>
              <a:t>criterios de </a:t>
            </a:r>
            <a:r>
              <a:rPr lang="es-ES" dirty="0"/>
              <a:t>clasificación.</a:t>
            </a:r>
          </a:p>
          <a:p>
            <a:pPr marL="0" indent="0">
              <a:buNone/>
            </a:pPr>
            <a:r>
              <a:rPr lang="es-ES" dirty="0"/>
              <a:t>• Recolectar y analizar datos en situaciones del </a:t>
            </a:r>
            <a:r>
              <a:rPr lang="es-ES" dirty="0" smtClean="0"/>
              <a:t>entorno local</a:t>
            </a:r>
            <a:r>
              <a:rPr lang="es-ES" dirty="0"/>
              <a:t>, regional y nacional y comunicar resultados</a:t>
            </a:r>
            <a:r>
              <a:rPr lang="es-ES" dirty="0" smtClean="0"/>
              <a:t>; seleccionar </a:t>
            </a:r>
            <a:r>
              <a:rPr lang="es-ES" dirty="0"/>
              <a:t>formas de presentar la </a:t>
            </a:r>
            <a:r>
              <a:rPr lang="es-ES" dirty="0" smtClean="0"/>
              <a:t>información y </a:t>
            </a:r>
            <a:r>
              <a:rPr lang="es-ES" dirty="0"/>
              <a:t>resultados de acuerdo a la situación.</a:t>
            </a:r>
          </a:p>
        </p:txBody>
      </p:sp>
    </p:spTree>
    <p:extLst>
      <p:ext uri="{BB962C8B-B14F-4D97-AF65-F5344CB8AC3E}">
        <p14:creationId xmlns:p14="http://schemas.microsoft.com/office/powerpoint/2010/main" xmlns="" val="247446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OBJETIVOS FUNDAMENTALES VERTICALES</a:t>
            </a:r>
            <a:endParaRPr lang="es-ES" dirty="0"/>
          </a:p>
        </p:txBody>
      </p:sp>
      <p:sp>
        <p:nvSpPr>
          <p:cNvPr id="2" name="1 Marcador de contenido"/>
          <p:cNvSpPr>
            <a:spLocks noGrp="1"/>
          </p:cNvSpPr>
          <p:nvPr>
            <p:ph idx="1"/>
          </p:nvPr>
        </p:nvSpPr>
        <p:spPr>
          <a:xfrm>
            <a:off x="467544" y="1340768"/>
            <a:ext cx="8229600" cy="4525963"/>
          </a:xfrm>
        </p:spPr>
        <p:txBody>
          <a:bodyPr>
            <a:normAutofit fontScale="62500" lnSpcReduction="20000"/>
          </a:bodyPr>
          <a:lstStyle/>
          <a:p>
            <a:pPr marL="0" indent="0">
              <a:buNone/>
            </a:pPr>
            <a:r>
              <a:rPr lang="es-ES" dirty="0"/>
              <a:t>• Decodificar y analizar comprensiva y </a:t>
            </a:r>
            <a:r>
              <a:rPr lang="es-ES" dirty="0" smtClean="0"/>
              <a:t>críticamente mensajes </a:t>
            </a:r>
            <a:r>
              <a:rPr lang="es-ES" dirty="0"/>
              <a:t>generados por interlocutores y </a:t>
            </a:r>
            <a:r>
              <a:rPr lang="es-ES" dirty="0" smtClean="0"/>
              <a:t>medios de </a:t>
            </a:r>
            <a:r>
              <a:rPr lang="es-ES" dirty="0"/>
              <a:t>comunicación.</a:t>
            </a:r>
          </a:p>
          <a:p>
            <a:pPr marL="0" indent="0">
              <a:buNone/>
            </a:pPr>
            <a:r>
              <a:rPr lang="es-ES" dirty="0"/>
              <a:t>• Expresarse con claridad, precisión, coherencia </a:t>
            </a:r>
            <a:r>
              <a:rPr lang="es-ES" dirty="0" smtClean="0"/>
              <a:t>y flexibilidad </a:t>
            </a:r>
            <a:r>
              <a:rPr lang="es-ES" dirty="0"/>
              <a:t>para indagar, exponer, responder o argumentar</a:t>
            </a:r>
            <a:r>
              <a:rPr lang="es-ES" dirty="0" smtClean="0"/>
              <a:t>, en </a:t>
            </a:r>
            <a:r>
              <a:rPr lang="es-ES" dirty="0"/>
              <a:t>distintas situaciones comunicativas.</a:t>
            </a:r>
          </a:p>
          <a:p>
            <a:pPr marL="0" indent="0">
              <a:buNone/>
            </a:pPr>
            <a:r>
              <a:rPr lang="es-ES" dirty="0"/>
              <a:t>• Disfrutar de obras literarias a través de su lectura</a:t>
            </a:r>
            <a:r>
              <a:rPr lang="es-ES" dirty="0" smtClean="0"/>
              <a:t>, comentarios </a:t>
            </a:r>
            <a:r>
              <a:rPr lang="es-ES" dirty="0"/>
              <a:t>y transformación, para ampliar </a:t>
            </a:r>
            <a:r>
              <a:rPr lang="es-ES" dirty="0" smtClean="0"/>
              <a:t>sus competencias </a:t>
            </a:r>
            <a:r>
              <a:rPr lang="es-ES" dirty="0"/>
              <a:t>lingüísticas, su imaginación, </a:t>
            </a:r>
            <a:r>
              <a:rPr lang="es-ES" dirty="0" smtClean="0"/>
              <a:t>afectividad y </a:t>
            </a:r>
            <a:r>
              <a:rPr lang="es-ES" dirty="0"/>
              <a:t>visión del mundo.</a:t>
            </a:r>
          </a:p>
          <a:p>
            <a:pPr marL="0" indent="0">
              <a:buNone/>
            </a:pPr>
            <a:r>
              <a:rPr lang="es-ES" dirty="0"/>
              <a:t>• Leer comprensivamente distinguiendo realidad </a:t>
            </a:r>
            <a:r>
              <a:rPr lang="es-ES" dirty="0" smtClean="0"/>
              <a:t>de ficción</a:t>
            </a:r>
            <a:r>
              <a:rPr lang="es-ES" dirty="0"/>
              <a:t>; hechos de opiniones e información </a:t>
            </a:r>
            <a:r>
              <a:rPr lang="es-ES" dirty="0" smtClean="0"/>
              <a:t>relevante de </a:t>
            </a:r>
            <a:r>
              <a:rPr lang="es-ES" dirty="0"/>
              <a:t>accesoria.</a:t>
            </a:r>
          </a:p>
          <a:p>
            <a:pPr marL="0" indent="0">
              <a:buNone/>
            </a:pPr>
            <a:r>
              <a:rPr lang="es-ES" dirty="0"/>
              <a:t>• Producir, con estilo personal, textos escritos, </a:t>
            </a:r>
            <a:r>
              <a:rPr lang="es-ES" dirty="0" smtClean="0"/>
              <a:t>con sintaxis </a:t>
            </a:r>
            <a:r>
              <a:rPr lang="es-ES" dirty="0"/>
              <a:t>y ortografía adecuada, y adaptados a </a:t>
            </a:r>
            <a:r>
              <a:rPr lang="es-ES" dirty="0" smtClean="0"/>
              <a:t>diversas situaciones </a:t>
            </a:r>
            <a:r>
              <a:rPr lang="es-ES" dirty="0"/>
              <a:t>comunicativas.</a:t>
            </a:r>
          </a:p>
          <a:p>
            <a:pPr marL="0" indent="0">
              <a:buNone/>
            </a:pPr>
            <a:r>
              <a:rPr lang="es-ES" dirty="0"/>
              <a:t>• Reflexionar sobre las principales funciones del </a:t>
            </a:r>
            <a:r>
              <a:rPr lang="es-ES" dirty="0" smtClean="0"/>
              <a:t>lenguaje y </a:t>
            </a:r>
            <a:r>
              <a:rPr lang="es-ES" dirty="0"/>
              <a:t>sus efectos en la comunicación.</a:t>
            </a:r>
          </a:p>
          <a:p>
            <a:pPr marL="0" indent="0">
              <a:buNone/>
            </a:pPr>
            <a:r>
              <a:rPr lang="es-ES" dirty="0"/>
              <a:t>• Desempeñar diversos roles en el proceso de </a:t>
            </a:r>
            <a:r>
              <a:rPr lang="es-ES" dirty="0" smtClean="0"/>
              <a:t>creación y </a:t>
            </a:r>
            <a:r>
              <a:rPr lang="es-ES" dirty="0"/>
              <a:t>realización de dramatizaciones.</a:t>
            </a:r>
          </a:p>
        </p:txBody>
      </p:sp>
    </p:spTree>
    <p:extLst>
      <p:ext uri="{BB962C8B-B14F-4D97-AF65-F5344CB8AC3E}">
        <p14:creationId xmlns:p14="http://schemas.microsoft.com/office/powerpoint/2010/main" xmlns="" val="2343454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9" name="Title 8"/>
          <p:cNvSpPr>
            <a:spLocks noGrp="1"/>
          </p:cNvSpPr>
          <p:nvPr>
            <p:ph type="title"/>
          </p:nvPr>
        </p:nvSpPr>
        <p:spPr/>
        <p:txBody>
          <a:bodyPr>
            <a:noAutofit/>
          </a:bodyPr>
          <a:lstStyle/>
          <a:p>
            <a:pPr lvl="0">
              <a:spcBef>
                <a:spcPts val="0"/>
              </a:spcBef>
            </a:pPr>
            <a:r>
              <a:rPr lang="es-ES" cap="none" dirty="0" smtClean="0">
                <a:solidFill>
                  <a:prstClr val="black">
                    <a:lumMod val="85000"/>
                    <a:lumOff val="15000"/>
                  </a:prstClr>
                </a:solidFill>
                <a:ea typeface="+mn-ea"/>
                <a:cs typeface="+mn-cs"/>
              </a:rPr>
              <a:t>CONTENIDOS MÍNIMOS OBLIGATORIOS </a:t>
            </a:r>
            <a:br>
              <a:rPr lang="es-ES" cap="none" dirty="0" smtClean="0">
                <a:solidFill>
                  <a:prstClr val="black">
                    <a:lumMod val="85000"/>
                    <a:lumOff val="15000"/>
                  </a:prstClr>
                </a:solidFill>
                <a:ea typeface="+mn-ea"/>
                <a:cs typeface="+mn-cs"/>
              </a:rPr>
            </a:br>
            <a:r>
              <a:rPr lang="es-ES" cap="none" dirty="0" smtClean="0">
                <a:solidFill>
                  <a:prstClr val="black">
                    <a:lumMod val="85000"/>
                    <a:lumOff val="15000"/>
                  </a:prstClr>
                </a:solidFill>
                <a:ea typeface="+mn-ea"/>
                <a:cs typeface="+mn-cs"/>
              </a:rPr>
              <a:t>7º MATEMÁTICAS</a:t>
            </a:r>
            <a:endParaRPr lang="es-ES" b="0" cap="none" dirty="0">
              <a:solidFill>
                <a:prstClr val="black">
                  <a:lumMod val="50000"/>
                  <a:lumOff val="50000"/>
                </a:prstClr>
              </a:solidFill>
              <a:ea typeface="+mn-ea"/>
              <a:cs typeface="+mn-cs"/>
            </a:endParaRPr>
          </a:p>
        </p:txBody>
      </p:sp>
      <p:sp>
        <p:nvSpPr>
          <p:cNvPr id="2" name="1 Marcador de texto"/>
          <p:cNvSpPr>
            <a:spLocks noGrp="1"/>
          </p:cNvSpPr>
          <p:nvPr>
            <p:ph type="body" idx="1"/>
          </p:nvPr>
        </p:nvSpPr>
        <p:spPr/>
        <p:txBody>
          <a:bodyPr/>
          <a:lstStyle/>
          <a:p>
            <a:r>
              <a:rPr lang="es-ES" dirty="0" smtClean="0"/>
              <a:t>CMO</a:t>
            </a:r>
            <a:endParaRPr lang="es-ES" dirty="0"/>
          </a:p>
        </p:txBody>
      </p:sp>
    </p:spTree>
    <p:extLst>
      <p:ext uri="{BB962C8B-B14F-4D97-AF65-F5344CB8AC3E}">
        <p14:creationId xmlns:p14="http://schemas.microsoft.com/office/powerpoint/2010/main" xmlns="" val="3754172298"/>
      </p:ext>
    </p:extLst>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2" name="1 Marcador de contenido"/>
          <p:cNvSpPr>
            <a:spLocks noGrp="1"/>
          </p:cNvSpPr>
          <p:nvPr>
            <p:ph idx="1"/>
          </p:nvPr>
        </p:nvSpPr>
        <p:spPr>
          <a:xfrm>
            <a:off x="467544" y="1196752"/>
            <a:ext cx="8229600" cy="4752528"/>
          </a:xfrm>
        </p:spPr>
        <p:txBody>
          <a:bodyPr>
            <a:normAutofit fontScale="92500" lnSpcReduction="20000"/>
          </a:bodyPr>
          <a:lstStyle/>
          <a:p>
            <a:r>
              <a:rPr lang="es-ES" sz="1600" b="1" dirty="0"/>
              <a:t>Números en la vida diaria</a:t>
            </a:r>
          </a:p>
          <a:p>
            <a:pPr marL="0" indent="0">
              <a:buNone/>
            </a:pPr>
            <a:r>
              <a:rPr lang="es-ES" sz="1600" dirty="0"/>
              <a:t>• Interpretación y expresión de resultados de medidas</a:t>
            </a:r>
            <a:r>
              <a:rPr lang="es-ES" sz="1600" dirty="0" smtClean="0"/>
              <a:t>, grandes </a:t>
            </a:r>
            <a:r>
              <a:rPr lang="es-ES" sz="1600" dirty="0"/>
              <a:t>y pequeñas, apoyándose en </a:t>
            </a:r>
            <a:r>
              <a:rPr lang="es-ES" sz="1600" dirty="0" smtClean="0"/>
              <a:t>magnitudes diferentes </a:t>
            </a:r>
            <a:r>
              <a:rPr lang="es-ES" sz="1600" dirty="0"/>
              <a:t>(una décima de segundo en </a:t>
            </a:r>
            <a:r>
              <a:rPr lang="es-ES" sz="1600" dirty="0" smtClean="0"/>
              <a:t>la cantidad </a:t>
            </a:r>
            <a:r>
              <a:rPr lang="es-ES" sz="1600" dirty="0"/>
              <a:t>de metros que avanza un atleta en </a:t>
            </a:r>
            <a:r>
              <a:rPr lang="es-ES" sz="1600" dirty="0" smtClean="0"/>
              <a:t>ese tiempo</a:t>
            </a:r>
            <a:r>
              <a:rPr lang="es-ES" sz="1600" dirty="0"/>
              <a:t>; grandes cantidades de dinero en UF, </a:t>
            </a:r>
            <a:r>
              <a:rPr lang="es-ES" sz="1600" dirty="0" smtClean="0"/>
              <a:t>por ejemplo).</a:t>
            </a:r>
          </a:p>
          <a:p>
            <a:pPr marL="0" indent="0">
              <a:buNone/>
            </a:pPr>
            <a:endParaRPr lang="es-ES" sz="1600" dirty="0"/>
          </a:p>
          <a:p>
            <a:r>
              <a:rPr lang="es-ES" sz="1600" b="1" dirty="0"/>
              <a:t>Sistema de numeración decimal</a:t>
            </a:r>
          </a:p>
          <a:p>
            <a:pPr marL="0" indent="0">
              <a:buNone/>
            </a:pPr>
            <a:r>
              <a:rPr lang="es-ES" sz="1600" dirty="0"/>
              <a:t>• Comparación de la escritura de los números en </a:t>
            </a:r>
            <a:r>
              <a:rPr lang="es-ES" sz="1600" dirty="0" smtClean="0"/>
              <a:t>el sistema </a:t>
            </a:r>
            <a:r>
              <a:rPr lang="es-ES" sz="1600" dirty="0"/>
              <a:t>decimal con la de otros sistemas de </a:t>
            </a:r>
            <a:r>
              <a:rPr lang="es-ES" sz="1600" dirty="0" smtClean="0"/>
              <a:t>numeración en </a:t>
            </a:r>
            <a:r>
              <a:rPr lang="es-ES" sz="1600" dirty="0"/>
              <a:t>cuanto al valor posicional y a la </a:t>
            </a:r>
            <a:r>
              <a:rPr lang="es-ES" sz="1600" dirty="0" smtClean="0"/>
              <a:t>base (</a:t>
            </a:r>
            <a:r>
              <a:rPr lang="es-ES" sz="1600" dirty="0"/>
              <a:t>por ejemplo, egipcio, romano, m</a:t>
            </a:r>
            <a:r>
              <a:rPr lang="es-ES" sz="1600" dirty="0" smtClean="0"/>
              <a:t>aya</a:t>
            </a:r>
            <a:r>
              <a:rPr lang="es-ES" sz="1600" dirty="0"/>
              <a:t>).</a:t>
            </a:r>
          </a:p>
          <a:p>
            <a:pPr marL="0" indent="0">
              <a:buNone/>
            </a:pPr>
            <a:r>
              <a:rPr lang="es-ES" sz="1600" dirty="0"/>
              <a:t>• Comparación de la escritura de números, </a:t>
            </a:r>
            <a:r>
              <a:rPr lang="es-ES" sz="1600" dirty="0" smtClean="0"/>
              <a:t>hasta 100</a:t>
            </a:r>
            <a:r>
              <a:rPr lang="es-ES" sz="1600" dirty="0"/>
              <a:t>, en base diez y en base dos (sistema </a:t>
            </a:r>
            <a:r>
              <a:rPr lang="es-ES" sz="1600" dirty="0" smtClean="0"/>
              <a:t>binario).</a:t>
            </a:r>
          </a:p>
          <a:p>
            <a:pPr marL="0" indent="0">
              <a:buNone/>
            </a:pPr>
            <a:endParaRPr lang="es-ES" sz="1600" dirty="0"/>
          </a:p>
          <a:p>
            <a:r>
              <a:rPr lang="es-ES" sz="1600" b="1" dirty="0"/>
              <a:t>Potencias de base natural y exponente natural</a:t>
            </a:r>
          </a:p>
          <a:p>
            <a:pPr marL="0" indent="0">
              <a:buNone/>
            </a:pPr>
            <a:r>
              <a:rPr lang="es-ES" sz="1600" dirty="0"/>
              <a:t>• Interpretación de potencias de exponentes 2 y </a:t>
            </a:r>
            <a:r>
              <a:rPr lang="es-ES" sz="1600" dirty="0" smtClean="0"/>
              <a:t>3 como </a:t>
            </a:r>
            <a:r>
              <a:rPr lang="es-ES" sz="1600" dirty="0"/>
              <a:t>multiplicación iterada.</a:t>
            </a:r>
          </a:p>
          <a:p>
            <a:pPr marL="0" indent="0">
              <a:buNone/>
            </a:pPr>
            <a:r>
              <a:rPr lang="es-ES" sz="1600" dirty="0"/>
              <a:t>• Asociación de las potencias de exponente 2 y </a:t>
            </a:r>
            <a:r>
              <a:rPr lang="es-ES" sz="1600" dirty="0" smtClean="0"/>
              <a:t>3 con </a:t>
            </a:r>
            <a:r>
              <a:rPr lang="es-ES" sz="1600" dirty="0"/>
              <a:t>representaciones en 2 y 3 dimensiones </a:t>
            </a:r>
            <a:r>
              <a:rPr lang="es-ES" sz="1600" dirty="0" smtClean="0"/>
              <a:t>respectivamente (</a:t>
            </a:r>
            <a:r>
              <a:rPr lang="es-ES" sz="1600" dirty="0"/>
              <a:t>áreas y volúmenes).</a:t>
            </a:r>
          </a:p>
          <a:p>
            <a:pPr marL="0" indent="0">
              <a:buNone/>
            </a:pPr>
            <a:r>
              <a:rPr lang="es-ES" sz="1600" dirty="0"/>
              <a:t>• Investigación de algunas regularidades y </a:t>
            </a:r>
            <a:r>
              <a:rPr lang="es-ES" sz="1600" dirty="0" smtClean="0"/>
              <a:t>propiedades de </a:t>
            </a:r>
            <a:r>
              <a:rPr lang="es-ES" sz="1600" dirty="0"/>
              <a:t>las potencias de exponente 2 y 3</a:t>
            </a:r>
            <a:r>
              <a:rPr lang="es-ES" sz="1600" dirty="0" smtClean="0"/>
              <a:t>.</a:t>
            </a:r>
          </a:p>
          <a:p>
            <a:pPr marL="0" indent="0">
              <a:buNone/>
            </a:pPr>
            <a:endParaRPr lang="es-ES" sz="1600" dirty="0"/>
          </a:p>
          <a:p>
            <a:r>
              <a:rPr lang="es-ES" sz="1600" b="1" dirty="0"/>
              <a:t>Multiplicación y división de números decimales</a:t>
            </a:r>
          </a:p>
          <a:p>
            <a:pPr marL="0" indent="0">
              <a:buNone/>
            </a:pPr>
            <a:r>
              <a:rPr lang="es-ES" sz="1600" dirty="0"/>
              <a:t>• Cálculo escrito, mental aproximado y con </a:t>
            </a:r>
            <a:r>
              <a:rPr lang="es-ES" sz="1600" dirty="0" smtClean="0"/>
              <a:t>calculadora en </a:t>
            </a:r>
            <a:r>
              <a:rPr lang="es-ES" sz="1600" dirty="0"/>
              <a:t>situaciones problemas.</a:t>
            </a:r>
          </a:p>
          <a:p>
            <a:pPr marL="0" indent="0">
              <a:buNone/>
            </a:pPr>
            <a:r>
              <a:rPr lang="es-ES" sz="1600" dirty="0"/>
              <a:t>• Análisis de relaciones entre factores y producto </a:t>
            </a:r>
            <a:r>
              <a:rPr lang="es-ES" sz="1600" dirty="0" smtClean="0"/>
              <a:t>y entre </a:t>
            </a:r>
            <a:r>
              <a:rPr lang="es-ES" sz="1600" dirty="0"/>
              <a:t>los términos de la división y el </a:t>
            </a:r>
            <a:r>
              <a:rPr lang="es-ES" sz="1600" dirty="0" err="1"/>
              <a:t>cuociente</a:t>
            </a:r>
            <a:r>
              <a:rPr lang="es-ES" sz="1600" dirty="0"/>
              <a:t> </a:t>
            </a:r>
            <a:r>
              <a:rPr lang="es-ES" sz="1600" dirty="0" smtClean="0"/>
              <a:t>para establecer </a:t>
            </a:r>
            <a:r>
              <a:rPr lang="es-ES" sz="1600" dirty="0"/>
              <a:t>regularidades </a:t>
            </a:r>
            <a:r>
              <a:rPr lang="es-ES" sz="1600" dirty="0" smtClean="0"/>
              <a:t>cuando </a:t>
            </a:r>
            <a:r>
              <a:rPr lang="es-ES" sz="1600" dirty="0"/>
              <a:t>intervienen </a:t>
            </a:r>
            <a:r>
              <a:rPr lang="es-ES" sz="1600" dirty="0" smtClean="0"/>
              <a:t>cantidades menores </a:t>
            </a:r>
            <a:r>
              <a:rPr lang="es-ES" sz="1600" dirty="0"/>
              <a:t>que 1.</a:t>
            </a:r>
          </a:p>
        </p:txBody>
      </p:sp>
    </p:spTree>
    <p:extLst>
      <p:ext uri="{BB962C8B-B14F-4D97-AF65-F5344CB8AC3E}">
        <p14:creationId xmlns:p14="http://schemas.microsoft.com/office/powerpoint/2010/main" xmlns="" val="20356212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3" name="2 Marcador de contenido"/>
          <p:cNvSpPr>
            <a:spLocks noGrp="1"/>
          </p:cNvSpPr>
          <p:nvPr>
            <p:ph idx="1"/>
          </p:nvPr>
        </p:nvSpPr>
        <p:spPr>
          <a:xfrm>
            <a:off x="467544" y="1196752"/>
            <a:ext cx="8229600" cy="4824536"/>
          </a:xfrm>
        </p:spPr>
        <p:txBody>
          <a:bodyPr>
            <a:normAutofit fontScale="92500" lnSpcReduction="10000"/>
          </a:bodyPr>
          <a:lstStyle/>
          <a:p>
            <a:r>
              <a:rPr lang="es-ES" sz="1200" b="1" dirty="0"/>
              <a:t>Proporcionalidad</a:t>
            </a:r>
          </a:p>
          <a:p>
            <a:pPr marL="0" indent="0">
              <a:buNone/>
            </a:pPr>
            <a:r>
              <a:rPr lang="es-ES" sz="1200" dirty="0"/>
              <a:t>• Resolución de situaciones problemas, </a:t>
            </a:r>
            <a:r>
              <a:rPr lang="es-ES" sz="1200" dirty="0" smtClean="0"/>
              <a:t>estableciendo razones </a:t>
            </a:r>
            <a:r>
              <a:rPr lang="es-ES" sz="1200" dirty="0"/>
              <a:t>entre partes de una colección u </a:t>
            </a:r>
            <a:r>
              <a:rPr lang="es-ES" sz="1200" dirty="0" smtClean="0"/>
              <a:t>objeto y </a:t>
            </a:r>
            <a:r>
              <a:rPr lang="es-ES" sz="1200" dirty="0"/>
              <a:t>entre una parte y el todo.</a:t>
            </a:r>
          </a:p>
          <a:p>
            <a:pPr marL="0" indent="0">
              <a:buNone/>
            </a:pPr>
            <a:r>
              <a:rPr lang="es-ES" sz="1200" dirty="0"/>
              <a:t>• Interpretación y uso de razones expresadas </a:t>
            </a:r>
            <a:r>
              <a:rPr lang="es-ES" sz="1200" dirty="0" smtClean="0"/>
              <a:t>de diferentes </a:t>
            </a:r>
            <a:r>
              <a:rPr lang="es-ES" sz="1200" dirty="0"/>
              <a:t>maneras.</a:t>
            </a:r>
          </a:p>
          <a:p>
            <a:pPr marL="0" indent="0">
              <a:buNone/>
            </a:pPr>
            <a:r>
              <a:rPr lang="es-ES" sz="1200" dirty="0"/>
              <a:t>• Resolución de problemas, elaborando tablas </a:t>
            </a:r>
            <a:r>
              <a:rPr lang="es-ES" sz="1200" dirty="0" smtClean="0"/>
              <a:t>correspondientes a</a:t>
            </a:r>
            <a:r>
              <a:rPr lang="es-ES" sz="1200" dirty="0"/>
              <a:t>:</a:t>
            </a:r>
          </a:p>
          <a:p>
            <a:pPr marL="0" indent="0">
              <a:buNone/>
            </a:pPr>
            <a:r>
              <a:rPr lang="es-ES" sz="1200" dirty="0"/>
              <a:t>• situaciones de variación no proporcional.</a:t>
            </a:r>
          </a:p>
          <a:p>
            <a:pPr marL="0" indent="0">
              <a:buNone/>
            </a:pPr>
            <a:r>
              <a:rPr lang="es-ES" sz="1200" dirty="0"/>
              <a:t>• situaciones de variación proporcional directa </a:t>
            </a:r>
            <a:r>
              <a:rPr lang="es-ES" sz="1200" dirty="0" smtClean="0"/>
              <a:t>e inversa</a:t>
            </a:r>
            <a:r>
              <a:rPr lang="es-ES" sz="1200" dirty="0"/>
              <a:t>.</a:t>
            </a:r>
          </a:p>
          <a:p>
            <a:pPr marL="0" indent="0">
              <a:buNone/>
            </a:pPr>
            <a:r>
              <a:rPr lang="es-ES" sz="1200" dirty="0"/>
              <a:t>• Identificación y análisis de las diferentes </a:t>
            </a:r>
            <a:r>
              <a:rPr lang="es-ES" sz="1200" dirty="0" smtClean="0"/>
              <a:t>razones y </a:t>
            </a:r>
            <a:r>
              <a:rPr lang="es-ES" sz="1200" dirty="0"/>
              <a:t>parejas de razones que se pueden </a:t>
            </a:r>
            <a:r>
              <a:rPr lang="es-ES" sz="1200" dirty="0" smtClean="0"/>
              <a:t>establecer entre </a:t>
            </a:r>
            <a:r>
              <a:rPr lang="es-ES" sz="1200" dirty="0"/>
              <a:t>los datos de tablas correspondientes a </a:t>
            </a:r>
            <a:r>
              <a:rPr lang="es-ES" sz="1200" dirty="0" smtClean="0"/>
              <a:t>variación proporcional </a:t>
            </a:r>
            <a:r>
              <a:rPr lang="es-ES" sz="1200" dirty="0"/>
              <a:t>directa e inversa.</a:t>
            </a:r>
          </a:p>
          <a:p>
            <a:pPr marL="0" indent="0">
              <a:buNone/>
            </a:pPr>
            <a:r>
              <a:rPr lang="es-ES" sz="1200" dirty="0"/>
              <a:t>• Comparación de tablas correspondientes a </a:t>
            </a:r>
            <a:r>
              <a:rPr lang="es-ES" sz="1200" dirty="0" smtClean="0"/>
              <a:t>situaciones de </a:t>
            </a:r>
            <a:r>
              <a:rPr lang="es-ES" sz="1200" dirty="0"/>
              <a:t>variación proporcional directa e inversa</a:t>
            </a:r>
            <a:r>
              <a:rPr lang="es-ES" sz="1200" dirty="0" smtClean="0"/>
              <a:t>, para </a:t>
            </a:r>
            <a:r>
              <a:rPr lang="es-ES" sz="1200" dirty="0"/>
              <a:t>establecer diferencias.</a:t>
            </a:r>
          </a:p>
          <a:p>
            <a:pPr marL="0" indent="0">
              <a:buNone/>
            </a:pPr>
            <a:r>
              <a:rPr lang="es-ES" sz="1200" dirty="0"/>
              <a:t>• Interpretación y expresión de porcentajes </a:t>
            </a:r>
            <a:r>
              <a:rPr lang="es-ES" sz="1200" dirty="0" smtClean="0"/>
              <a:t>como proporciones</a:t>
            </a:r>
            <a:r>
              <a:rPr lang="es-ES" sz="1200" dirty="0"/>
              <a:t>, y cálculo de porcentajes en </a:t>
            </a:r>
            <a:r>
              <a:rPr lang="es-ES" sz="1200" dirty="0" smtClean="0"/>
              <a:t>situaciones cotidianas</a:t>
            </a:r>
            <a:r>
              <a:rPr lang="es-ES" sz="1200" dirty="0"/>
              <a:t>.</a:t>
            </a:r>
          </a:p>
          <a:p>
            <a:r>
              <a:rPr lang="es-ES" sz="1200" b="1" dirty="0"/>
              <a:t>Figuras y cuerpos geométricos</a:t>
            </a:r>
          </a:p>
          <a:p>
            <a:pPr marL="0" indent="0">
              <a:buNone/>
            </a:pPr>
            <a:r>
              <a:rPr lang="es-ES" sz="1200" dirty="0"/>
              <a:t>• Estudio de triángulos: características de sus </a:t>
            </a:r>
            <a:r>
              <a:rPr lang="es-ES" sz="1200" dirty="0" smtClean="0"/>
              <a:t>lados y </a:t>
            </a:r>
            <a:r>
              <a:rPr lang="es-ES" sz="1200" dirty="0"/>
              <a:t>de sus ángulos.</a:t>
            </a:r>
          </a:p>
          <a:p>
            <a:pPr marL="0" indent="0">
              <a:buNone/>
            </a:pPr>
            <a:r>
              <a:rPr lang="es-ES" sz="1200" dirty="0"/>
              <a:t>• Construcción de alturas y bisectrices en </a:t>
            </a:r>
            <a:r>
              <a:rPr lang="es-ES" sz="1200" dirty="0" smtClean="0"/>
              <a:t>diversos tipos </a:t>
            </a:r>
            <a:r>
              <a:rPr lang="es-ES" sz="1200" dirty="0"/>
              <a:t>de triángulos.</a:t>
            </a:r>
          </a:p>
          <a:p>
            <a:pPr marL="0" indent="0">
              <a:buNone/>
            </a:pPr>
            <a:r>
              <a:rPr lang="es-ES" sz="1200" dirty="0"/>
              <a:t>• Investigación sobre aplicaciones prácticas del </a:t>
            </a:r>
            <a:r>
              <a:rPr lang="es-ES" sz="1200" dirty="0" smtClean="0"/>
              <a:t>teorema de </a:t>
            </a:r>
            <a:r>
              <a:rPr lang="es-ES" sz="1200" dirty="0"/>
              <a:t>Pitágoras.</a:t>
            </a:r>
          </a:p>
          <a:p>
            <a:pPr marL="0" indent="0">
              <a:buNone/>
            </a:pPr>
            <a:r>
              <a:rPr lang="es-ES" sz="1200" dirty="0"/>
              <a:t>• Uso de instrumentos (regla, compás, escuadra</a:t>
            </a:r>
            <a:r>
              <a:rPr lang="es-ES" sz="1200" dirty="0" smtClean="0"/>
              <a:t>), para </a:t>
            </a:r>
            <a:r>
              <a:rPr lang="es-ES" sz="1200" dirty="0"/>
              <a:t>la reproducción y creación de triángulos </a:t>
            </a:r>
            <a:r>
              <a:rPr lang="es-ES" sz="1200" dirty="0" smtClean="0"/>
              <a:t>y para </a:t>
            </a:r>
            <a:r>
              <a:rPr lang="es-ES" sz="1200" dirty="0"/>
              <a:t>la investigación de las condiciones necesarias</a:t>
            </a:r>
          </a:p>
          <a:p>
            <a:pPr marL="0" indent="0">
              <a:buNone/>
            </a:pPr>
            <a:r>
              <a:rPr lang="es-ES" sz="1200" dirty="0"/>
              <a:t>para dibujar un triángulo.</a:t>
            </a:r>
          </a:p>
          <a:p>
            <a:pPr marL="0" indent="0">
              <a:buNone/>
            </a:pPr>
            <a:r>
              <a:rPr lang="es-ES" sz="1200" dirty="0"/>
              <a:t>• Redes para armar prismas y pirámides. Armar </a:t>
            </a:r>
            <a:r>
              <a:rPr lang="es-ES" sz="1200" dirty="0" smtClean="0"/>
              <a:t>cuerpos geométricos </a:t>
            </a:r>
            <a:r>
              <a:rPr lang="es-ES" sz="1200" dirty="0"/>
              <a:t>a partir de otros más pequeños.</a:t>
            </a:r>
          </a:p>
          <a:p>
            <a:r>
              <a:rPr lang="es-ES" sz="1200" b="1" dirty="0"/>
              <a:t>Perímetro y área</a:t>
            </a:r>
          </a:p>
          <a:p>
            <a:pPr marL="0" indent="0">
              <a:buNone/>
            </a:pPr>
            <a:r>
              <a:rPr lang="es-ES" sz="1200" dirty="0"/>
              <a:t>• Medición y cálculo de perímetros y de áreas </a:t>
            </a:r>
            <a:r>
              <a:rPr lang="es-ES" sz="1200" dirty="0" smtClean="0"/>
              <a:t>de triángulos </a:t>
            </a:r>
            <a:r>
              <a:rPr lang="es-ES" sz="1200" dirty="0"/>
              <a:t>de diversos tipos en forma concreta</a:t>
            </a:r>
            <a:r>
              <a:rPr lang="es-ES" sz="1200" dirty="0" smtClean="0"/>
              <a:t>, gráfica </a:t>
            </a:r>
            <a:r>
              <a:rPr lang="es-ES" sz="1200" dirty="0"/>
              <a:t>y numérica.</a:t>
            </a:r>
          </a:p>
          <a:p>
            <a:pPr marL="0" indent="0">
              <a:buNone/>
            </a:pPr>
            <a:r>
              <a:rPr lang="es-ES" sz="1200" dirty="0"/>
              <a:t>• Investigación de las relaciones entre medidas </a:t>
            </a:r>
            <a:r>
              <a:rPr lang="es-ES" sz="1200" dirty="0" smtClean="0"/>
              <a:t>de altura </a:t>
            </a:r>
            <a:r>
              <a:rPr lang="es-ES" sz="1200" dirty="0"/>
              <a:t>y base y el área correspondiente, en </a:t>
            </a:r>
            <a:r>
              <a:rPr lang="es-ES" sz="1200" dirty="0" smtClean="0"/>
              <a:t>familias de </a:t>
            </a:r>
            <a:r>
              <a:rPr lang="es-ES" sz="1200" dirty="0"/>
              <a:t>triángulos generadas al mantener </a:t>
            </a:r>
            <a:r>
              <a:rPr lang="es-ES" sz="1200" dirty="0" smtClean="0"/>
              <a:t>dichas  medidas </a:t>
            </a:r>
            <a:r>
              <a:rPr lang="es-ES" sz="1200" dirty="0"/>
              <a:t>constantes</a:t>
            </a:r>
            <a:r>
              <a:rPr lang="es-ES" sz="1200" dirty="0" smtClean="0"/>
              <a:t>.</a:t>
            </a:r>
          </a:p>
          <a:p>
            <a:r>
              <a:rPr lang="es-ES" sz="1200" b="1" dirty="0"/>
              <a:t>Tratamiento de información</a:t>
            </a:r>
          </a:p>
          <a:p>
            <a:r>
              <a:rPr lang="es-ES" sz="1200" dirty="0"/>
              <a:t>• Presentación de información en tablas de </a:t>
            </a:r>
            <a:r>
              <a:rPr lang="es-ES" sz="1200" dirty="0" smtClean="0"/>
              <a:t>frecuencias relativas </a:t>
            </a:r>
            <a:r>
              <a:rPr lang="es-ES" sz="1200" dirty="0"/>
              <a:t>y construcción de gráficos circulares.</a:t>
            </a:r>
          </a:p>
          <a:p>
            <a:r>
              <a:rPr lang="es-ES" sz="1200" dirty="0"/>
              <a:t>• Análisis de información: utilizando como </a:t>
            </a:r>
            <a:r>
              <a:rPr lang="es-ES" sz="1200" dirty="0" smtClean="0"/>
              <a:t>indicador de </a:t>
            </a:r>
            <a:r>
              <a:rPr lang="es-ES" sz="1200" dirty="0"/>
              <a:t>dispersión el recorrido de la variable, y </a:t>
            </a:r>
            <a:r>
              <a:rPr lang="es-ES" sz="1200" dirty="0" smtClean="0"/>
              <a:t>como medidas </a:t>
            </a:r>
            <a:r>
              <a:rPr lang="es-ES" sz="1200" dirty="0"/>
              <a:t>de tendencia central, la moda, la media </a:t>
            </a:r>
            <a:r>
              <a:rPr lang="es-ES" sz="1200" dirty="0" smtClean="0"/>
              <a:t>y la </a:t>
            </a:r>
            <a:r>
              <a:rPr lang="es-ES" sz="1200" dirty="0"/>
              <a:t>mediana.</a:t>
            </a:r>
          </a:p>
        </p:txBody>
      </p:sp>
    </p:spTree>
    <p:extLst>
      <p:ext uri="{BB962C8B-B14F-4D97-AF65-F5344CB8AC3E}">
        <p14:creationId xmlns:p14="http://schemas.microsoft.com/office/powerpoint/2010/main" xmlns="" val="373335085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FUNDAMENTALES </a:t>
            </a:r>
            <a:br>
              <a:rPr lang="es-ES" dirty="0" smtClean="0"/>
            </a:br>
            <a:r>
              <a:rPr lang="es-ES" dirty="0" smtClean="0"/>
              <a:t>8º básico - lenguaje</a:t>
            </a:r>
            <a:endParaRPr lang="es-ES" dirty="0"/>
          </a:p>
        </p:txBody>
      </p:sp>
      <p:sp>
        <p:nvSpPr>
          <p:cNvPr id="3" name="2 Marcador de texto"/>
          <p:cNvSpPr>
            <a:spLocks noGrp="1"/>
          </p:cNvSpPr>
          <p:nvPr>
            <p:ph type="body" idx="1"/>
          </p:nvPr>
        </p:nvSpPr>
        <p:spPr/>
        <p:txBody>
          <a:bodyPr/>
          <a:lstStyle/>
          <a:p>
            <a:r>
              <a:rPr lang="es-ES" dirty="0" smtClean="0"/>
              <a:t>OF</a:t>
            </a:r>
            <a:endParaRPr lang="es-ES" dirty="0"/>
          </a:p>
        </p:txBody>
      </p:sp>
    </p:spTree>
    <p:extLst>
      <p:ext uri="{BB962C8B-B14F-4D97-AF65-F5344CB8AC3E}">
        <p14:creationId xmlns:p14="http://schemas.microsoft.com/office/powerpoint/2010/main" xmlns="" val="212395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OBJETIVOS FUNDAMENTALES VERTICALES</a:t>
            </a:r>
            <a:endParaRPr lang="es-ES" dirty="0"/>
          </a:p>
        </p:txBody>
      </p:sp>
      <p:sp>
        <p:nvSpPr>
          <p:cNvPr id="2" name="1 Marcador de contenido"/>
          <p:cNvSpPr>
            <a:spLocks noGrp="1"/>
          </p:cNvSpPr>
          <p:nvPr>
            <p:ph idx="1"/>
          </p:nvPr>
        </p:nvSpPr>
        <p:spPr>
          <a:xfrm>
            <a:off x="467544" y="1124744"/>
            <a:ext cx="8229600" cy="4525963"/>
          </a:xfrm>
        </p:spPr>
        <p:txBody>
          <a:bodyPr>
            <a:noAutofit/>
          </a:bodyPr>
          <a:lstStyle/>
          <a:p>
            <a:pPr marL="0" indent="0">
              <a:buNone/>
            </a:pPr>
            <a:r>
              <a:rPr lang="es-ES" sz="1600" dirty="0"/>
              <a:t>• Participar en situaciones comunicativas que </a:t>
            </a:r>
            <a:r>
              <a:rPr lang="es-ES" sz="1600" dirty="0" smtClean="0"/>
              <a:t>impliquen analizar </a:t>
            </a:r>
            <a:r>
              <a:rPr lang="es-ES" sz="1600" dirty="0"/>
              <a:t>comprensiva y críticamente </a:t>
            </a:r>
            <a:r>
              <a:rPr lang="es-ES" sz="1600" dirty="0" smtClean="0"/>
              <a:t>mensajes generados </a:t>
            </a:r>
            <a:r>
              <a:rPr lang="es-ES" sz="1600" dirty="0"/>
              <a:t>por interlocutores y medios </a:t>
            </a:r>
            <a:r>
              <a:rPr lang="es-ES" sz="1600" dirty="0" smtClean="0"/>
              <a:t>de comunicación</a:t>
            </a:r>
            <a:r>
              <a:rPr lang="es-ES" sz="1600" dirty="0"/>
              <a:t>, captando el tipo de discurso utilizado</a:t>
            </a:r>
            <a:r>
              <a:rPr lang="es-ES" sz="1600" dirty="0" smtClean="0"/>
              <a:t>, el </a:t>
            </a:r>
            <a:r>
              <a:rPr lang="es-ES" sz="1600" dirty="0"/>
              <a:t>contenido y el contexto.</a:t>
            </a:r>
          </a:p>
          <a:p>
            <a:pPr marL="0" indent="0">
              <a:buNone/>
            </a:pPr>
            <a:r>
              <a:rPr lang="es-ES" sz="1600" dirty="0"/>
              <a:t>• Expresarse oralmente con claridad, coherencia</a:t>
            </a:r>
            <a:r>
              <a:rPr lang="es-ES" sz="1600" dirty="0" smtClean="0"/>
              <a:t>, precisión </a:t>
            </a:r>
            <a:r>
              <a:rPr lang="es-ES" sz="1600" dirty="0"/>
              <a:t>y flexibilidad en diferentes </a:t>
            </a:r>
            <a:r>
              <a:rPr lang="es-ES" sz="1600" dirty="0" smtClean="0"/>
              <a:t>situaciones comunicativas</a:t>
            </a:r>
            <a:r>
              <a:rPr lang="es-ES" sz="1600" dirty="0"/>
              <a:t>, especialmente argumentativas</a:t>
            </a:r>
            <a:r>
              <a:rPr lang="es-ES" sz="1600" dirty="0" smtClean="0"/>
              <a:t>, utilizando </a:t>
            </a:r>
            <a:r>
              <a:rPr lang="es-ES" sz="1600" dirty="0"/>
              <a:t>el tipo de discurso y el nivel de </a:t>
            </a:r>
            <a:r>
              <a:rPr lang="es-ES" sz="1600" dirty="0" smtClean="0"/>
              <a:t>lenguaje que </a:t>
            </a:r>
            <a:r>
              <a:rPr lang="es-ES" sz="1600" dirty="0"/>
              <a:t>mejor corresponda a los interlocutores, al </a:t>
            </a:r>
            <a:r>
              <a:rPr lang="es-ES" sz="1600" dirty="0" smtClean="0"/>
              <a:t>contenido y </a:t>
            </a:r>
            <a:r>
              <a:rPr lang="es-ES" sz="1600" dirty="0"/>
              <a:t>al contexto.</a:t>
            </a:r>
          </a:p>
          <a:p>
            <a:pPr marL="0" indent="0">
              <a:buNone/>
            </a:pPr>
            <a:r>
              <a:rPr lang="es-ES" sz="1600" dirty="0"/>
              <a:t>• Producir textos escritos de carácter informativo </a:t>
            </a:r>
            <a:r>
              <a:rPr lang="es-ES" sz="1600" dirty="0" smtClean="0"/>
              <a:t>y funcional </a:t>
            </a:r>
            <a:r>
              <a:rPr lang="es-ES" sz="1600" dirty="0"/>
              <a:t>coherentes, en forma individual o colaborativa</a:t>
            </a:r>
            <a:r>
              <a:rPr lang="es-ES" sz="1600" dirty="0" smtClean="0"/>
              <a:t>, que </a:t>
            </a:r>
            <a:r>
              <a:rPr lang="es-ES" sz="1600" dirty="0"/>
              <a:t>denoten una adecuada </a:t>
            </a:r>
            <a:r>
              <a:rPr lang="es-ES" sz="1600" dirty="0" smtClean="0"/>
              <a:t>planificación y </a:t>
            </a:r>
            <a:r>
              <a:rPr lang="es-ES" sz="1600" dirty="0"/>
              <a:t>fundamentación de las ideas, opiniones y </a:t>
            </a:r>
            <a:r>
              <a:rPr lang="es-ES" sz="1600" dirty="0" smtClean="0"/>
              <a:t>creaciones personales</a:t>
            </a:r>
            <a:r>
              <a:rPr lang="es-ES" sz="1600" dirty="0"/>
              <a:t>, con pleno respeto de los </a:t>
            </a:r>
            <a:r>
              <a:rPr lang="es-ES" sz="1600" dirty="0" smtClean="0"/>
              <a:t>aspectos lingüísticos </a:t>
            </a:r>
            <a:r>
              <a:rPr lang="es-ES" sz="1600" dirty="0"/>
              <a:t>y formales de la escritura.</a:t>
            </a:r>
          </a:p>
          <a:p>
            <a:pPr marL="0" indent="0">
              <a:buNone/>
            </a:pPr>
            <a:r>
              <a:rPr lang="es-ES" sz="1600" dirty="0"/>
              <a:t>• Producir textos literarios de diversos géneros, </a:t>
            </a:r>
            <a:r>
              <a:rPr lang="es-ES" sz="1600" dirty="0" smtClean="0"/>
              <a:t>ateniéndose al </a:t>
            </a:r>
            <a:r>
              <a:rPr lang="es-ES" sz="1600" dirty="0"/>
              <a:t>estilo y reglas de éstos, </a:t>
            </a:r>
            <a:r>
              <a:rPr lang="es-ES" sz="1600" dirty="0" smtClean="0"/>
              <a:t>transformando esta </a:t>
            </a:r>
            <a:r>
              <a:rPr lang="es-ES" sz="1600" dirty="0"/>
              <a:t>actividad en un proceso de desarrollo </a:t>
            </a:r>
            <a:r>
              <a:rPr lang="es-ES" sz="1600" dirty="0" smtClean="0"/>
              <a:t>personal intelectual </a:t>
            </a:r>
            <a:r>
              <a:rPr lang="es-ES" sz="1600" dirty="0"/>
              <a:t>y emocional, y en un modo de </a:t>
            </a:r>
            <a:r>
              <a:rPr lang="es-ES" sz="1600" dirty="0" smtClean="0"/>
              <a:t>progresar hacia </a:t>
            </a:r>
            <a:r>
              <a:rPr lang="es-ES" sz="1600" dirty="0"/>
              <a:t>una vinculación positiva con la sociedad.</a:t>
            </a:r>
          </a:p>
          <a:p>
            <a:pPr marL="0" indent="0">
              <a:buNone/>
            </a:pPr>
            <a:r>
              <a:rPr lang="es-ES" sz="1600" dirty="0"/>
              <a:t>• Utilizar el lenguaje escrito como un medio </a:t>
            </a:r>
            <a:r>
              <a:rPr lang="es-ES" sz="1600" dirty="0" smtClean="0"/>
              <a:t>para ampliar</a:t>
            </a:r>
            <a:r>
              <a:rPr lang="es-ES" sz="1600" dirty="0"/>
              <a:t>, resumir, sintetizar, comparar, clasificar,</a:t>
            </a:r>
          </a:p>
          <a:p>
            <a:pPr marL="0" indent="0">
              <a:buNone/>
            </a:pPr>
            <a:r>
              <a:rPr lang="es-ES" sz="1600" dirty="0"/>
              <a:t>analizar, categorizar y generalizar.</a:t>
            </a:r>
          </a:p>
          <a:p>
            <a:pPr marL="0" indent="0">
              <a:buNone/>
            </a:pPr>
            <a:r>
              <a:rPr lang="es-ES" sz="1600" dirty="0"/>
              <a:t>• Leer comprensiva y críticamente diversos tipos </a:t>
            </a:r>
            <a:r>
              <a:rPr lang="es-ES" sz="1600" dirty="0" smtClean="0"/>
              <a:t>de textos </a:t>
            </a:r>
            <a:r>
              <a:rPr lang="es-ES" sz="1600" dirty="0"/>
              <a:t>relacionados con necesidades de </a:t>
            </a:r>
            <a:r>
              <a:rPr lang="es-ES" sz="1600" dirty="0" smtClean="0"/>
              <a:t>aprendizaje o </a:t>
            </a:r>
            <a:r>
              <a:rPr lang="es-ES" sz="1600" dirty="0"/>
              <a:t>con otros propósitos definidos: analizar </a:t>
            </a:r>
            <a:r>
              <a:rPr lang="es-ES" sz="1600" dirty="0" smtClean="0"/>
              <a:t>su estructura</a:t>
            </a:r>
            <a:r>
              <a:rPr lang="es-ES" sz="1600" dirty="0"/>
              <a:t>, contenido, finalidad y el entorno </a:t>
            </a:r>
            <a:r>
              <a:rPr lang="es-ES" sz="1600" dirty="0" smtClean="0"/>
              <a:t>social de </a:t>
            </a:r>
            <a:r>
              <a:rPr lang="es-ES" sz="1600" dirty="0"/>
              <a:t>su producción.</a:t>
            </a:r>
          </a:p>
        </p:txBody>
      </p:sp>
    </p:spTree>
    <p:extLst>
      <p:ext uri="{BB962C8B-B14F-4D97-AF65-F5344CB8AC3E}">
        <p14:creationId xmlns:p14="http://schemas.microsoft.com/office/powerpoint/2010/main" xmlns="" val="1214817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9" name="Title 8"/>
          <p:cNvSpPr>
            <a:spLocks noGrp="1"/>
          </p:cNvSpPr>
          <p:nvPr>
            <p:ph type="title"/>
          </p:nvPr>
        </p:nvSpPr>
        <p:spPr/>
        <p:txBody>
          <a:bodyPr>
            <a:noAutofit/>
          </a:bodyPr>
          <a:lstStyle/>
          <a:p>
            <a:pPr lvl="0">
              <a:spcBef>
                <a:spcPts val="0"/>
              </a:spcBef>
            </a:pPr>
            <a:r>
              <a:rPr lang="es-ES" cap="none" dirty="0" smtClean="0">
                <a:solidFill>
                  <a:prstClr val="black">
                    <a:lumMod val="85000"/>
                    <a:lumOff val="15000"/>
                  </a:prstClr>
                </a:solidFill>
                <a:ea typeface="+mn-ea"/>
                <a:cs typeface="+mn-cs"/>
              </a:rPr>
              <a:t>CONTENIDOS MÍNIMOS OBLIGATORIOS </a:t>
            </a:r>
            <a:br>
              <a:rPr lang="es-ES" cap="none" dirty="0" smtClean="0">
                <a:solidFill>
                  <a:prstClr val="black">
                    <a:lumMod val="85000"/>
                    <a:lumOff val="15000"/>
                  </a:prstClr>
                </a:solidFill>
                <a:ea typeface="+mn-ea"/>
                <a:cs typeface="+mn-cs"/>
              </a:rPr>
            </a:br>
            <a:r>
              <a:rPr lang="es-ES" cap="none" dirty="0" smtClean="0">
                <a:solidFill>
                  <a:prstClr val="black">
                    <a:lumMod val="85000"/>
                    <a:lumOff val="15000"/>
                  </a:prstClr>
                </a:solidFill>
                <a:ea typeface="+mn-ea"/>
                <a:cs typeface="+mn-cs"/>
              </a:rPr>
              <a:t>8º LENGUAJE</a:t>
            </a:r>
            <a:endParaRPr lang="es-ES" b="0" cap="none" dirty="0">
              <a:solidFill>
                <a:prstClr val="black">
                  <a:lumMod val="50000"/>
                  <a:lumOff val="50000"/>
                </a:prstClr>
              </a:solidFill>
              <a:ea typeface="+mn-ea"/>
              <a:cs typeface="+mn-cs"/>
            </a:endParaRPr>
          </a:p>
        </p:txBody>
      </p:sp>
      <p:sp>
        <p:nvSpPr>
          <p:cNvPr id="2" name="1 Marcador de texto"/>
          <p:cNvSpPr>
            <a:spLocks noGrp="1"/>
          </p:cNvSpPr>
          <p:nvPr>
            <p:ph type="body" idx="1"/>
          </p:nvPr>
        </p:nvSpPr>
        <p:spPr/>
        <p:txBody>
          <a:bodyPr/>
          <a:lstStyle/>
          <a:p>
            <a:r>
              <a:rPr lang="es-ES" dirty="0" smtClean="0"/>
              <a:t>CMO</a:t>
            </a:r>
            <a:endParaRPr lang="es-ES" dirty="0"/>
          </a:p>
        </p:txBody>
      </p:sp>
    </p:spTree>
    <p:extLst>
      <p:ext uri="{BB962C8B-B14F-4D97-AF65-F5344CB8AC3E}">
        <p14:creationId xmlns:p14="http://schemas.microsoft.com/office/powerpoint/2010/main" xmlns="" val="2973483093"/>
      </p:ext>
    </p:extLst>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3" name="2 Marcador de contenido"/>
          <p:cNvSpPr>
            <a:spLocks noGrp="1"/>
          </p:cNvSpPr>
          <p:nvPr>
            <p:ph idx="1"/>
          </p:nvPr>
        </p:nvSpPr>
        <p:spPr>
          <a:xfrm>
            <a:off x="467544" y="1268760"/>
            <a:ext cx="8229600" cy="4525963"/>
          </a:xfrm>
        </p:spPr>
        <p:txBody>
          <a:bodyPr>
            <a:normAutofit/>
          </a:bodyPr>
          <a:lstStyle/>
          <a:p>
            <a:pPr marL="0" indent="0">
              <a:buNone/>
            </a:pPr>
            <a:r>
              <a:rPr lang="es-ES" sz="1600" dirty="0"/>
              <a:t>• Comunicación oral: expresarse de manera clara </a:t>
            </a:r>
            <a:r>
              <a:rPr lang="es-ES" sz="1600" dirty="0" smtClean="0"/>
              <a:t>y coherente </a:t>
            </a:r>
            <a:r>
              <a:rPr lang="es-ES" sz="1600" dirty="0"/>
              <a:t>para interrogar, responder, exponer</a:t>
            </a:r>
            <a:r>
              <a:rPr lang="es-ES" sz="1600" dirty="0" smtClean="0"/>
              <a:t>, explicar</a:t>
            </a:r>
            <a:r>
              <a:rPr lang="es-ES" sz="1600" dirty="0"/>
              <a:t>, justificar, argumentar, sintetizar, </a:t>
            </a:r>
            <a:r>
              <a:rPr lang="es-ES" sz="1600" dirty="0" smtClean="0"/>
              <a:t>sacar conclusiones</a:t>
            </a:r>
            <a:r>
              <a:rPr lang="es-ES" sz="1600" dirty="0"/>
              <a:t>, en situaciones formales e informales.</a:t>
            </a:r>
          </a:p>
          <a:p>
            <a:pPr marL="0" indent="0">
              <a:buNone/>
            </a:pPr>
            <a:r>
              <a:rPr lang="es-ES" sz="1600" dirty="0"/>
              <a:t>• Dramatizaciones: desempeño de diversos roles</a:t>
            </a:r>
            <a:r>
              <a:rPr lang="es-ES" sz="1600" dirty="0" smtClean="0"/>
              <a:t>, tales </a:t>
            </a:r>
            <a:r>
              <a:rPr lang="es-ES" sz="1600" dirty="0"/>
              <a:t>como creación, dirección, actuación o </a:t>
            </a:r>
            <a:r>
              <a:rPr lang="es-ES" sz="1600" dirty="0" smtClean="0"/>
              <a:t>ambientación en</a:t>
            </a:r>
            <a:r>
              <a:rPr lang="pt-BR" sz="1600" dirty="0" smtClean="0"/>
              <a:t> </a:t>
            </a:r>
            <a:r>
              <a:rPr lang="pt-BR" sz="1600" dirty="0"/>
              <a:t>obras </a:t>
            </a:r>
            <a:r>
              <a:rPr lang="es-ES" sz="1600" dirty="0" smtClean="0"/>
              <a:t>teatrales</a:t>
            </a:r>
            <a:r>
              <a:rPr lang="pt-BR" sz="1600" dirty="0" smtClean="0"/>
              <a:t> </a:t>
            </a:r>
            <a:r>
              <a:rPr lang="pt-BR" sz="1600" dirty="0"/>
              <a:t>formalmente </a:t>
            </a:r>
            <a:r>
              <a:rPr lang="pt-BR" sz="1600" dirty="0" smtClean="0"/>
              <a:t>representadas </a:t>
            </a:r>
            <a:r>
              <a:rPr lang="es-ES" sz="1600" dirty="0" smtClean="0"/>
              <a:t>ante </a:t>
            </a:r>
            <a:r>
              <a:rPr lang="es-ES" sz="1600" dirty="0"/>
              <a:t>un público.</a:t>
            </a:r>
          </a:p>
          <a:p>
            <a:pPr marL="0" indent="0">
              <a:buNone/>
            </a:pPr>
            <a:r>
              <a:rPr lang="es-ES" sz="1600" dirty="0"/>
              <a:t>• Comunicación escrita: Producción de textos </a:t>
            </a:r>
            <a:r>
              <a:rPr lang="es-ES" sz="1600" dirty="0" smtClean="0"/>
              <a:t>escritos formales</a:t>
            </a:r>
            <a:r>
              <a:rPr lang="es-ES" sz="1600" dirty="0"/>
              <a:t>: cartas, solicitudes, formularios</a:t>
            </a:r>
            <a:r>
              <a:rPr lang="es-ES" sz="1600" dirty="0" smtClean="0"/>
              <a:t>, anuncios</a:t>
            </a:r>
            <a:r>
              <a:rPr lang="es-ES" sz="1600" dirty="0"/>
              <a:t>, resúmenes, esquemas, gráficos, </a:t>
            </a:r>
            <a:r>
              <a:rPr lang="es-ES" sz="1600" dirty="0" smtClean="0"/>
              <a:t>informes, cuestionarios</a:t>
            </a:r>
            <a:r>
              <a:rPr lang="es-ES" sz="1600" dirty="0"/>
              <a:t>, reglamentos o </a:t>
            </a:r>
            <a:r>
              <a:rPr lang="es-ES" sz="1600" dirty="0" smtClean="0"/>
              <a:t>instrucciones de </a:t>
            </a:r>
            <a:r>
              <a:rPr lang="es-ES" sz="1600" dirty="0"/>
              <a:t>uso, de manera manuscrita o con apoyo de </a:t>
            </a:r>
            <a:r>
              <a:rPr lang="es-ES" sz="1600" dirty="0" smtClean="0"/>
              <a:t>tecnologías de </a:t>
            </a:r>
            <a:r>
              <a:rPr lang="es-ES" sz="1600" dirty="0"/>
              <a:t>procesamiento de la </a:t>
            </a:r>
            <a:r>
              <a:rPr lang="es-ES" sz="1600" dirty="0" smtClean="0"/>
              <a:t>información</a:t>
            </a:r>
          </a:p>
          <a:p>
            <a:pPr marL="0" indent="0">
              <a:buNone/>
            </a:pPr>
            <a:r>
              <a:rPr lang="es-ES" sz="1600" dirty="0"/>
              <a:t>• Comunicación escrita: Producción de textos </a:t>
            </a:r>
            <a:r>
              <a:rPr lang="es-ES" sz="1600" dirty="0" smtClean="0"/>
              <a:t>escritos literarios</a:t>
            </a:r>
            <a:r>
              <a:rPr lang="es-ES" sz="1600" dirty="0"/>
              <a:t>: poemas, cuentos, relatos, </a:t>
            </a:r>
            <a:r>
              <a:rPr lang="es-ES" sz="1600" dirty="0" smtClean="0"/>
              <a:t>historietas ilustradas</a:t>
            </a:r>
            <a:r>
              <a:rPr lang="es-ES" sz="1600" dirty="0"/>
              <a:t>, libretos de mayor complejidad </a:t>
            </a:r>
            <a:r>
              <a:rPr lang="es-ES" sz="1600" dirty="0" smtClean="0"/>
              <a:t>y formas </a:t>
            </a:r>
            <a:r>
              <a:rPr lang="es-ES" sz="1600" dirty="0"/>
              <a:t>menores, como anécdotas y chistes.</a:t>
            </a:r>
          </a:p>
          <a:p>
            <a:pPr marL="0" indent="0">
              <a:buNone/>
            </a:pPr>
            <a:r>
              <a:rPr lang="es-ES" sz="1600" dirty="0"/>
              <a:t>• Lectura crítica de diversos tipos de textos: </a:t>
            </a:r>
            <a:r>
              <a:rPr lang="es-ES" sz="1600" dirty="0" smtClean="0"/>
              <a:t>investigación en </a:t>
            </a:r>
            <a:r>
              <a:rPr lang="es-ES" sz="1600" dirty="0"/>
              <a:t>forma autónoma y con propósitos definidos</a:t>
            </a:r>
            <a:r>
              <a:rPr lang="es-ES" sz="1600" dirty="0" smtClean="0"/>
              <a:t>, en </a:t>
            </a:r>
            <a:r>
              <a:rPr lang="es-ES" sz="1600" dirty="0"/>
              <a:t>variadas fuentes como diccionarios </a:t>
            </a:r>
            <a:r>
              <a:rPr lang="es-ES" sz="1600" dirty="0" smtClean="0"/>
              <a:t>o enciclopedias</a:t>
            </a:r>
            <a:r>
              <a:rPr lang="es-ES" sz="1600" dirty="0"/>
              <a:t>, archivos, atlas, textos </a:t>
            </a:r>
            <a:r>
              <a:rPr lang="es-ES" sz="1600" dirty="0" smtClean="0"/>
              <a:t>especializados o </a:t>
            </a:r>
            <a:r>
              <a:rPr lang="es-ES" sz="1600" dirty="0"/>
              <a:t>bancos de datos; interpretación y </a:t>
            </a:r>
            <a:r>
              <a:rPr lang="es-ES" sz="1600" dirty="0" smtClean="0"/>
              <a:t>valoración de </a:t>
            </a:r>
            <a:r>
              <a:rPr lang="es-ES" sz="1600" dirty="0"/>
              <a:t>los textos leídos.</a:t>
            </a:r>
          </a:p>
          <a:p>
            <a:pPr marL="0" indent="0">
              <a:buNone/>
            </a:pPr>
            <a:r>
              <a:rPr lang="es-ES" sz="1600" dirty="0"/>
              <a:t>• Estrategias de comprensión de lectura y </a:t>
            </a:r>
            <a:r>
              <a:rPr lang="es-ES" sz="1600" dirty="0" smtClean="0"/>
              <a:t>estrategias de </a:t>
            </a:r>
            <a:r>
              <a:rPr lang="es-ES" sz="1600" dirty="0"/>
              <a:t>estudio: conocimiento y aplicación de </a:t>
            </a:r>
            <a:r>
              <a:rPr lang="es-ES" sz="1600" dirty="0" smtClean="0"/>
              <a:t>estrategias que </a:t>
            </a:r>
            <a:r>
              <a:rPr lang="es-ES" sz="1600" dirty="0"/>
              <a:t>favorezcan la comprensión, retención</a:t>
            </a:r>
            <a:r>
              <a:rPr lang="es-ES" sz="1600" dirty="0" smtClean="0"/>
              <a:t>, recuperación</a:t>
            </a:r>
            <a:r>
              <a:rPr lang="es-ES" sz="1600" dirty="0"/>
              <a:t>, organización y transmisión de la información.</a:t>
            </a:r>
          </a:p>
        </p:txBody>
      </p:sp>
    </p:spTree>
    <p:extLst>
      <p:ext uri="{BB962C8B-B14F-4D97-AF65-F5344CB8AC3E}">
        <p14:creationId xmlns:p14="http://schemas.microsoft.com/office/powerpoint/2010/main" xmlns="" val="31148054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2" name="1 Marcador de contenido"/>
          <p:cNvSpPr>
            <a:spLocks noGrp="1"/>
          </p:cNvSpPr>
          <p:nvPr>
            <p:ph idx="1"/>
          </p:nvPr>
        </p:nvSpPr>
        <p:spPr/>
        <p:txBody>
          <a:bodyPr>
            <a:normAutofit/>
          </a:bodyPr>
          <a:lstStyle/>
          <a:p>
            <a:pPr marL="0" indent="0">
              <a:buNone/>
            </a:pPr>
            <a:r>
              <a:rPr lang="es-ES" sz="1600" dirty="0"/>
              <a:t>• Literatura: lectura personal de textos literarios representativos</a:t>
            </a:r>
            <a:r>
              <a:rPr lang="es-ES" sz="1600" dirty="0" smtClean="0"/>
              <a:t>, elegidos </a:t>
            </a:r>
            <a:r>
              <a:rPr lang="es-ES" sz="1600" dirty="0"/>
              <a:t>libremente, </a:t>
            </a:r>
            <a:r>
              <a:rPr lang="es-ES" sz="1600" dirty="0" smtClean="0"/>
              <a:t>interpretados y </a:t>
            </a:r>
            <a:r>
              <a:rPr lang="es-ES" sz="1600" dirty="0"/>
              <a:t>analizados críticamente en forma colectiva</a:t>
            </a:r>
            <a:r>
              <a:rPr lang="es-ES" sz="1600" dirty="0" smtClean="0"/>
              <a:t>: cuentos</a:t>
            </a:r>
            <a:r>
              <a:rPr lang="es-ES" sz="1600" dirty="0"/>
              <a:t>, poemas, reportajes, crónicas, obras </a:t>
            </a:r>
            <a:r>
              <a:rPr lang="es-ES" sz="1600" dirty="0" smtClean="0"/>
              <a:t>dramáticas y</a:t>
            </a:r>
            <a:r>
              <a:rPr lang="es-ES" sz="1600" dirty="0"/>
              <a:t>, al menos, tres novelas.</a:t>
            </a:r>
          </a:p>
          <a:p>
            <a:pPr marL="0" indent="0">
              <a:buNone/>
            </a:pPr>
            <a:r>
              <a:rPr lang="es-ES" sz="1600" dirty="0"/>
              <a:t>• Literatura: lectura dirigida individual y colectiva </a:t>
            </a:r>
            <a:r>
              <a:rPr lang="es-ES" sz="1600" dirty="0" smtClean="0"/>
              <a:t>de textos </a:t>
            </a:r>
            <a:r>
              <a:rPr lang="es-ES" sz="1600" dirty="0"/>
              <a:t>literarios representativos, de autores, </a:t>
            </a:r>
            <a:r>
              <a:rPr lang="es-ES" sz="1600" dirty="0" smtClean="0"/>
              <a:t>géneros y </a:t>
            </a:r>
            <a:r>
              <a:rPr lang="es-ES" sz="1600" dirty="0"/>
              <a:t>tendencias seleccionados por el docente.</a:t>
            </a:r>
          </a:p>
          <a:p>
            <a:pPr marL="0" indent="0">
              <a:buNone/>
            </a:pPr>
            <a:r>
              <a:rPr lang="es-ES" sz="1600" dirty="0"/>
              <a:t>• Literatura: investigación crítica de rasgos del </a:t>
            </a:r>
            <a:r>
              <a:rPr lang="es-ES" sz="1600" dirty="0" smtClean="0"/>
              <a:t>entorno histórico </a:t>
            </a:r>
            <a:r>
              <a:rPr lang="es-ES" sz="1600" dirty="0"/>
              <a:t>y social de la producción y </a:t>
            </a:r>
            <a:r>
              <a:rPr lang="es-ES" sz="1600" dirty="0" smtClean="0"/>
              <a:t>ambientación de </a:t>
            </a:r>
            <a:r>
              <a:rPr lang="es-ES" sz="1600" dirty="0"/>
              <a:t>obras literarias representativas.</a:t>
            </a:r>
          </a:p>
          <a:p>
            <a:pPr marL="0" indent="0">
              <a:buNone/>
            </a:pPr>
            <a:r>
              <a:rPr lang="es-ES" sz="1600" dirty="0"/>
              <a:t>• Lenguaje audiovisual: análisis crítico, </a:t>
            </a:r>
            <a:r>
              <a:rPr lang="es-ES" sz="1600" dirty="0" smtClean="0"/>
              <a:t>recreación y </a:t>
            </a:r>
            <a:r>
              <a:rPr lang="es-ES" sz="1600" dirty="0"/>
              <a:t>creación de mensajes pertenecientes a </a:t>
            </a:r>
            <a:r>
              <a:rPr lang="es-ES" sz="1600" dirty="0" smtClean="0"/>
              <a:t>lenguajes tales </a:t>
            </a:r>
            <a:r>
              <a:rPr lang="es-ES" sz="1600" dirty="0"/>
              <a:t>como el radiofónico, televisivo, </a:t>
            </a:r>
            <a:r>
              <a:rPr lang="es-ES" sz="1600" dirty="0" smtClean="0"/>
              <a:t>cinematográfico y </a:t>
            </a:r>
            <a:r>
              <a:rPr lang="es-ES" sz="1600" dirty="0"/>
              <a:t>publicitario.</a:t>
            </a:r>
          </a:p>
          <a:p>
            <a:pPr marL="0" indent="0">
              <a:buNone/>
            </a:pPr>
            <a:r>
              <a:rPr lang="es-ES" sz="1600" dirty="0"/>
              <a:t>• Reflexión sobre el lenguaje: manejo consciente </a:t>
            </a:r>
            <a:r>
              <a:rPr lang="es-ES" sz="1600" dirty="0" smtClean="0"/>
              <a:t>del mismo </a:t>
            </a:r>
            <a:r>
              <a:rPr lang="es-ES" sz="1600" dirty="0"/>
              <a:t>y capacidad de emitir juicios sobre los </a:t>
            </a:r>
            <a:r>
              <a:rPr lang="es-ES" sz="1600" dirty="0" smtClean="0"/>
              <a:t>fenómenos lingüísticos</a:t>
            </a:r>
            <a:r>
              <a:rPr lang="es-ES" sz="1600" dirty="0"/>
              <a:t>.</a:t>
            </a:r>
          </a:p>
          <a:p>
            <a:pPr marL="0" indent="0">
              <a:buNone/>
            </a:pPr>
            <a:r>
              <a:rPr lang="es-ES" sz="1600" dirty="0"/>
              <a:t>• Reconocimiento del sujeto y del predicado en </a:t>
            </a:r>
            <a:r>
              <a:rPr lang="es-ES" sz="1600" dirty="0" smtClean="0"/>
              <a:t>oraciones simples </a:t>
            </a:r>
            <a:r>
              <a:rPr lang="es-ES" sz="1600" dirty="0"/>
              <a:t>y de las conjunciones </a:t>
            </a:r>
            <a:r>
              <a:rPr lang="es-ES" sz="1600" dirty="0" smtClean="0"/>
              <a:t>subordinantes en </a:t>
            </a:r>
            <a:r>
              <a:rPr lang="es-ES" sz="1600" dirty="0"/>
              <a:t>textos de intención comunicativa.</a:t>
            </a:r>
          </a:p>
        </p:txBody>
      </p:sp>
    </p:spTree>
    <p:extLst>
      <p:ext uri="{BB962C8B-B14F-4D97-AF65-F5344CB8AC3E}">
        <p14:creationId xmlns:p14="http://schemas.microsoft.com/office/powerpoint/2010/main" xmlns="" val="8223100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FUNDAMENTALES </a:t>
            </a:r>
            <a:br>
              <a:rPr lang="es-ES" dirty="0" smtClean="0"/>
            </a:br>
            <a:r>
              <a:rPr lang="es-ES" dirty="0" smtClean="0"/>
              <a:t>8º básico - MATEMÁTICAS</a:t>
            </a:r>
            <a:endParaRPr lang="es-ES" dirty="0"/>
          </a:p>
        </p:txBody>
      </p:sp>
      <p:sp>
        <p:nvSpPr>
          <p:cNvPr id="3" name="2 Marcador de texto"/>
          <p:cNvSpPr>
            <a:spLocks noGrp="1"/>
          </p:cNvSpPr>
          <p:nvPr>
            <p:ph type="body" idx="1"/>
          </p:nvPr>
        </p:nvSpPr>
        <p:spPr>
          <a:xfrm>
            <a:off x="323528" y="5085184"/>
            <a:ext cx="8229601" cy="375787"/>
          </a:xfrm>
        </p:spPr>
        <p:txBody>
          <a:bodyPr/>
          <a:lstStyle/>
          <a:p>
            <a:r>
              <a:rPr lang="es-ES" dirty="0" smtClean="0"/>
              <a:t>OF</a:t>
            </a:r>
            <a:endParaRPr lang="es-ES" dirty="0"/>
          </a:p>
        </p:txBody>
      </p:sp>
    </p:spTree>
    <p:extLst>
      <p:ext uri="{BB962C8B-B14F-4D97-AF65-F5344CB8AC3E}">
        <p14:creationId xmlns:p14="http://schemas.microsoft.com/office/powerpoint/2010/main" xmlns="" val="1601458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OBJETIVOS FUNDAMENTALES VERTICALES</a:t>
            </a:r>
            <a:endParaRPr lang="es-ES" dirty="0"/>
          </a:p>
        </p:txBody>
      </p:sp>
      <p:sp>
        <p:nvSpPr>
          <p:cNvPr id="3" name="2 Marcador de contenido"/>
          <p:cNvSpPr>
            <a:spLocks noGrp="1"/>
          </p:cNvSpPr>
          <p:nvPr>
            <p:ph idx="1"/>
          </p:nvPr>
        </p:nvSpPr>
        <p:spPr>
          <a:xfrm>
            <a:off x="467544" y="1196752"/>
            <a:ext cx="8229600" cy="4896544"/>
          </a:xfrm>
        </p:spPr>
        <p:txBody>
          <a:bodyPr>
            <a:noAutofit/>
          </a:bodyPr>
          <a:lstStyle/>
          <a:p>
            <a:pPr marL="0" indent="0">
              <a:buNone/>
            </a:pPr>
            <a:r>
              <a:rPr lang="es-ES" sz="1600" dirty="0"/>
              <a:t>• Utilizar sistemáticamente razonamientos </a:t>
            </a:r>
            <a:r>
              <a:rPr lang="es-ES" sz="1600" dirty="0" smtClean="0"/>
              <a:t>ordenados y </a:t>
            </a:r>
            <a:r>
              <a:rPr lang="es-ES" sz="1600" dirty="0"/>
              <a:t>comunicables para la resolución de </a:t>
            </a:r>
            <a:r>
              <a:rPr lang="es-ES" sz="1600" dirty="0" smtClean="0"/>
              <a:t>problemas numéricos </a:t>
            </a:r>
            <a:r>
              <a:rPr lang="es-ES" sz="1600" dirty="0"/>
              <a:t>y geométricos.</a:t>
            </a:r>
          </a:p>
          <a:p>
            <a:pPr marL="0" indent="0">
              <a:buNone/>
            </a:pPr>
            <a:r>
              <a:rPr lang="es-ES" sz="1600" dirty="0"/>
              <a:t>• Percibir las posibilidades que ofrece el sistema </a:t>
            </a:r>
            <a:r>
              <a:rPr lang="es-ES" sz="1600" dirty="0" smtClean="0"/>
              <a:t>de numeración </a:t>
            </a:r>
            <a:r>
              <a:rPr lang="es-ES" sz="1600" dirty="0"/>
              <a:t>decimal para expresar </a:t>
            </a:r>
            <a:r>
              <a:rPr lang="es-ES" sz="1600" dirty="0" smtClean="0"/>
              <a:t>cantidades cualesquiera</a:t>
            </a:r>
            <a:r>
              <a:rPr lang="es-ES" sz="1600" dirty="0"/>
              <a:t>, por grandes o pequeñas que </a:t>
            </a:r>
            <a:r>
              <a:rPr lang="es-ES" sz="1600" dirty="0" smtClean="0"/>
              <a:t>éstas sean</a:t>
            </a:r>
            <a:r>
              <a:rPr lang="es-ES" sz="1600" dirty="0"/>
              <a:t>.</a:t>
            </a:r>
          </a:p>
          <a:p>
            <a:pPr marL="0" indent="0">
              <a:buNone/>
            </a:pPr>
            <a:r>
              <a:rPr lang="es-ES" sz="1600" dirty="0"/>
              <a:t>• Resolver problemas utilizando las potencias </a:t>
            </a:r>
            <a:r>
              <a:rPr lang="es-ES" sz="1600" dirty="0" smtClean="0"/>
              <a:t>para expresar </a:t>
            </a:r>
            <a:r>
              <a:rPr lang="es-ES" sz="1600" dirty="0"/>
              <a:t>y operar con grandes y pequeñas cantidades.</a:t>
            </a:r>
          </a:p>
          <a:p>
            <a:pPr marL="0" indent="0">
              <a:buNone/>
            </a:pPr>
            <a:r>
              <a:rPr lang="es-ES" sz="1600" dirty="0"/>
              <a:t>• Reconocer que una amplia gama de problemas </a:t>
            </a:r>
            <a:r>
              <a:rPr lang="es-ES" sz="1600" dirty="0" smtClean="0"/>
              <a:t>se pueden </a:t>
            </a:r>
            <a:r>
              <a:rPr lang="es-ES" sz="1600" dirty="0"/>
              <a:t>expresar, plantear y resolver </a:t>
            </a:r>
            <a:r>
              <a:rPr lang="es-ES" sz="1600" dirty="0" smtClean="0"/>
              <a:t>utilizando expresiones </a:t>
            </a:r>
            <a:r>
              <a:rPr lang="es-ES" sz="1600" dirty="0"/>
              <a:t>algebraicas simples.</a:t>
            </a:r>
          </a:p>
          <a:p>
            <a:pPr marL="0" indent="0">
              <a:buNone/>
            </a:pPr>
            <a:r>
              <a:rPr lang="es-ES" sz="1600" dirty="0"/>
              <a:t>• Estimar y acotar, de manera pertinente y razonable</a:t>
            </a:r>
            <a:r>
              <a:rPr lang="es-ES" sz="1600" dirty="0" smtClean="0"/>
              <a:t>, resultados </a:t>
            </a:r>
            <a:r>
              <a:rPr lang="es-ES" sz="1600" dirty="0"/>
              <a:t>de operaciones con decimales </a:t>
            </a:r>
            <a:r>
              <a:rPr lang="es-ES" sz="1600" dirty="0" smtClean="0"/>
              <a:t>positivos y </a:t>
            </a:r>
            <a:r>
              <a:rPr lang="es-ES" sz="1600" dirty="0"/>
              <a:t>negativos; expresarlos en fracciones </a:t>
            </a:r>
            <a:r>
              <a:rPr lang="es-ES" sz="1600" dirty="0" smtClean="0"/>
              <a:t>según posibilidades </a:t>
            </a:r>
            <a:r>
              <a:rPr lang="es-ES" sz="1600" dirty="0"/>
              <a:t>y conveniencia de acuerdo a </a:t>
            </a:r>
            <a:r>
              <a:rPr lang="es-ES" sz="1600" dirty="0" smtClean="0"/>
              <a:t>la situación</a:t>
            </a:r>
            <a:r>
              <a:rPr lang="es-ES" sz="1600" dirty="0"/>
              <a:t>.</a:t>
            </a:r>
          </a:p>
          <a:p>
            <a:pPr marL="0" indent="0">
              <a:buNone/>
            </a:pPr>
            <a:r>
              <a:rPr lang="es-ES" sz="1600" dirty="0"/>
              <a:t>• Recolectar y analizar datos en situaciones del </a:t>
            </a:r>
            <a:r>
              <a:rPr lang="es-ES" sz="1600" dirty="0" smtClean="0"/>
              <a:t>entorno local</a:t>
            </a:r>
            <a:r>
              <a:rPr lang="es-ES" sz="1600" dirty="0"/>
              <a:t>, regional y nacional y comunicar </a:t>
            </a:r>
            <a:r>
              <a:rPr lang="es-ES" sz="1600" dirty="0" smtClean="0"/>
              <a:t>resultados, utilizando </a:t>
            </a:r>
            <a:r>
              <a:rPr lang="es-ES" sz="1600" dirty="0"/>
              <a:t>y fundamentando diversas </a:t>
            </a:r>
            <a:r>
              <a:rPr lang="es-ES" sz="1600" dirty="0" smtClean="0"/>
              <a:t>formas de </a:t>
            </a:r>
            <a:r>
              <a:rPr lang="es-ES" sz="1600" dirty="0"/>
              <a:t>presentar la información y los resultados </a:t>
            </a:r>
            <a:r>
              <a:rPr lang="es-ES" sz="1600" dirty="0" smtClean="0"/>
              <a:t>del análisis </a:t>
            </a:r>
            <a:r>
              <a:rPr lang="es-ES" sz="1600" dirty="0"/>
              <a:t>de acuerdo a la situación</a:t>
            </a:r>
            <a:r>
              <a:rPr lang="es-ES" sz="1600" dirty="0" smtClean="0"/>
              <a:t>.</a:t>
            </a:r>
          </a:p>
          <a:p>
            <a:pPr marL="0" indent="0">
              <a:buNone/>
            </a:pPr>
            <a:r>
              <a:rPr lang="es-ES" sz="1600" dirty="0" smtClean="0"/>
              <a:t>• Analizar y anticipar los efectos en la forma, el perímetro, el área y el volumen de figuras y cuerpos geométricos al introducir variaciones en alguno(s) de sus elementos (lados, ángulos).</a:t>
            </a:r>
          </a:p>
          <a:p>
            <a:pPr marL="0" indent="0">
              <a:buNone/>
            </a:pPr>
            <a:r>
              <a:rPr lang="es-ES" sz="1600" dirty="0" smtClean="0"/>
              <a:t>• </a:t>
            </a:r>
            <a:r>
              <a:rPr lang="es-ES" sz="1600" dirty="0"/>
              <a:t>Reconocer las dificultades propias de la </a:t>
            </a:r>
            <a:r>
              <a:rPr lang="es-ES" sz="1600" dirty="0" smtClean="0"/>
              <a:t>medición de </a:t>
            </a:r>
            <a:r>
              <a:rPr lang="es-ES" sz="1600" dirty="0"/>
              <a:t>curvas y utilizar modelos geométricos para </a:t>
            </a:r>
            <a:r>
              <a:rPr lang="es-ES" sz="1600" dirty="0" smtClean="0"/>
              <a:t>el cálculo </a:t>
            </a:r>
            <a:r>
              <a:rPr lang="es-ES" sz="1600" dirty="0"/>
              <a:t>de medidas.</a:t>
            </a:r>
          </a:p>
        </p:txBody>
      </p:sp>
    </p:spTree>
    <p:extLst>
      <p:ext uri="{BB962C8B-B14F-4D97-AF65-F5344CB8AC3E}">
        <p14:creationId xmlns:p14="http://schemas.microsoft.com/office/powerpoint/2010/main" xmlns="" val="2388897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9" name="Title 8"/>
          <p:cNvSpPr>
            <a:spLocks noGrp="1"/>
          </p:cNvSpPr>
          <p:nvPr>
            <p:ph type="title"/>
          </p:nvPr>
        </p:nvSpPr>
        <p:spPr/>
        <p:txBody>
          <a:bodyPr>
            <a:noAutofit/>
          </a:bodyPr>
          <a:lstStyle/>
          <a:p>
            <a:pPr lvl="0">
              <a:spcBef>
                <a:spcPts val="0"/>
              </a:spcBef>
            </a:pPr>
            <a:r>
              <a:rPr lang="es-ES" cap="none" dirty="0" smtClean="0">
                <a:solidFill>
                  <a:prstClr val="black">
                    <a:lumMod val="85000"/>
                    <a:lumOff val="15000"/>
                  </a:prstClr>
                </a:solidFill>
                <a:ea typeface="+mn-ea"/>
                <a:cs typeface="+mn-cs"/>
              </a:rPr>
              <a:t>CONTENIDOS MÍNIMOS OBLIGATORIOS </a:t>
            </a:r>
            <a:br>
              <a:rPr lang="es-ES" cap="none" dirty="0" smtClean="0">
                <a:solidFill>
                  <a:prstClr val="black">
                    <a:lumMod val="85000"/>
                    <a:lumOff val="15000"/>
                  </a:prstClr>
                </a:solidFill>
                <a:ea typeface="+mn-ea"/>
                <a:cs typeface="+mn-cs"/>
              </a:rPr>
            </a:br>
            <a:r>
              <a:rPr lang="es-ES" cap="none" dirty="0" smtClean="0">
                <a:solidFill>
                  <a:prstClr val="black">
                    <a:lumMod val="85000"/>
                    <a:lumOff val="15000"/>
                  </a:prstClr>
                </a:solidFill>
                <a:ea typeface="+mn-ea"/>
                <a:cs typeface="+mn-cs"/>
              </a:rPr>
              <a:t>5º LENGUAJE</a:t>
            </a:r>
            <a:endParaRPr lang="es-ES" b="0" cap="none" dirty="0">
              <a:solidFill>
                <a:prstClr val="black">
                  <a:lumMod val="50000"/>
                  <a:lumOff val="50000"/>
                </a:prstClr>
              </a:solidFill>
              <a:ea typeface="+mn-ea"/>
              <a:cs typeface="+mn-cs"/>
            </a:endParaRPr>
          </a:p>
        </p:txBody>
      </p:sp>
      <p:sp>
        <p:nvSpPr>
          <p:cNvPr id="2" name="1 Marcador de texto"/>
          <p:cNvSpPr>
            <a:spLocks noGrp="1"/>
          </p:cNvSpPr>
          <p:nvPr>
            <p:ph type="body" idx="1"/>
          </p:nvPr>
        </p:nvSpPr>
        <p:spPr/>
        <p:txBody>
          <a:bodyPr/>
          <a:lstStyle/>
          <a:p>
            <a:r>
              <a:rPr lang="es-ES" dirty="0" smtClean="0"/>
              <a:t>CMO</a:t>
            </a:r>
            <a:endParaRPr lang="es-ES" dirty="0"/>
          </a:p>
        </p:txBody>
      </p:sp>
    </p:spTree>
    <p:extLst>
      <p:ext uri="{BB962C8B-B14F-4D97-AF65-F5344CB8AC3E}">
        <p14:creationId xmlns:p14="http://schemas.microsoft.com/office/powerpoint/2010/main" xmlns="" val="1984096930"/>
      </p:ext>
    </p:extLst>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9" name="Title 8"/>
          <p:cNvSpPr>
            <a:spLocks noGrp="1"/>
          </p:cNvSpPr>
          <p:nvPr>
            <p:ph type="title"/>
          </p:nvPr>
        </p:nvSpPr>
        <p:spPr/>
        <p:txBody>
          <a:bodyPr>
            <a:noAutofit/>
          </a:bodyPr>
          <a:lstStyle/>
          <a:p>
            <a:pPr lvl="0">
              <a:spcBef>
                <a:spcPts val="0"/>
              </a:spcBef>
            </a:pPr>
            <a:r>
              <a:rPr lang="es-ES" cap="none" dirty="0" smtClean="0">
                <a:solidFill>
                  <a:prstClr val="black">
                    <a:lumMod val="85000"/>
                    <a:lumOff val="15000"/>
                  </a:prstClr>
                </a:solidFill>
                <a:ea typeface="+mn-ea"/>
                <a:cs typeface="+mn-cs"/>
              </a:rPr>
              <a:t>CONTENIDOS MÍNIMOS OBLIGATORIOS </a:t>
            </a:r>
            <a:br>
              <a:rPr lang="es-ES" cap="none" dirty="0" smtClean="0">
                <a:solidFill>
                  <a:prstClr val="black">
                    <a:lumMod val="85000"/>
                    <a:lumOff val="15000"/>
                  </a:prstClr>
                </a:solidFill>
                <a:ea typeface="+mn-ea"/>
                <a:cs typeface="+mn-cs"/>
              </a:rPr>
            </a:br>
            <a:r>
              <a:rPr lang="es-ES" cap="none" dirty="0" smtClean="0">
                <a:solidFill>
                  <a:prstClr val="black">
                    <a:lumMod val="85000"/>
                    <a:lumOff val="15000"/>
                  </a:prstClr>
                </a:solidFill>
                <a:ea typeface="+mn-ea"/>
                <a:cs typeface="+mn-cs"/>
              </a:rPr>
              <a:t>8º MATEMÁTICAS</a:t>
            </a:r>
            <a:endParaRPr lang="es-ES" b="0" cap="none" dirty="0">
              <a:solidFill>
                <a:prstClr val="black">
                  <a:lumMod val="50000"/>
                  <a:lumOff val="50000"/>
                </a:prstClr>
              </a:solidFill>
              <a:ea typeface="+mn-ea"/>
              <a:cs typeface="+mn-cs"/>
            </a:endParaRPr>
          </a:p>
        </p:txBody>
      </p:sp>
      <p:sp>
        <p:nvSpPr>
          <p:cNvPr id="2" name="1 Marcador de texto"/>
          <p:cNvSpPr>
            <a:spLocks noGrp="1"/>
          </p:cNvSpPr>
          <p:nvPr>
            <p:ph type="body" idx="1"/>
          </p:nvPr>
        </p:nvSpPr>
        <p:spPr/>
        <p:txBody>
          <a:bodyPr/>
          <a:lstStyle/>
          <a:p>
            <a:r>
              <a:rPr lang="es-ES" dirty="0" smtClean="0"/>
              <a:t>CMO</a:t>
            </a:r>
            <a:endParaRPr lang="es-ES" dirty="0"/>
          </a:p>
        </p:txBody>
      </p:sp>
    </p:spTree>
    <p:extLst>
      <p:ext uri="{BB962C8B-B14F-4D97-AF65-F5344CB8AC3E}">
        <p14:creationId xmlns:p14="http://schemas.microsoft.com/office/powerpoint/2010/main" xmlns="" val="1013452514"/>
      </p:ext>
    </p:extLst>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3" name="2 Marcador de contenido"/>
          <p:cNvSpPr>
            <a:spLocks noGrp="1"/>
          </p:cNvSpPr>
          <p:nvPr>
            <p:ph idx="1"/>
          </p:nvPr>
        </p:nvSpPr>
        <p:spPr/>
        <p:txBody>
          <a:bodyPr>
            <a:normAutofit fontScale="47500" lnSpcReduction="20000"/>
          </a:bodyPr>
          <a:lstStyle/>
          <a:p>
            <a:r>
              <a:rPr lang="es-ES" b="1" dirty="0"/>
              <a:t>Sistema de numeración decimal</a:t>
            </a:r>
          </a:p>
          <a:p>
            <a:pPr marL="0" indent="0">
              <a:buNone/>
            </a:pPr>
            <a:r>
              <a:rPr lang="es-ES" dirty="0"/>
              <a:t>• Asociación de una potencia de base 10 con </a:t>
            </a:r>
            <a:r>
              <a:rPr lang="es-ES" dirty="0" smtClean="0"/>
              <a:t>exponente positivo </a:t>
            </a:r>
            <a:r>
              <a:rPr lang="es-ES" dirty="0"/>
              <a:t>o negativo a cada posición en el </a:t>
            </a:r>
            <a:r>
              <a:rPr lang="es-ES" dirty="0" smtClean="0"/>
              <a:t>sistema de </a:t>
            </a:r>
            <a:r>
              <a:rPr lang="es-ES" dirty="0"/>
              <a:t>numeración.</a:t>
            </a:r>
          </a:p>
          <a:p>
            <a:pPr marL="0" indent="0">
              <a:buNone/>
            </a:pPr>
            <a:r>
              <a:rPr lang="es-ES" dirty="0"/>
              <a:t>• Interpretación y expresión de resultados como </a:t>
            </a:r>
            <a:r>
              <a:rPr lang="es-ES" dirty="0" smtClean="0"/>
              <a:t>sumas ponderadas </a:t>
            </a:r>
            <a:r>
              <a:rPr lang="es-ES" dirty="0"/>
              <a:t>de potencias de 10 en </a:t>
            </a:r>
            <a:r>
              <a:rPr lang="es-ES" dirty="0" smtClean="0"/>
              <a:t>situaciones problemas</a:t>
            </a:r>
            <a:r>
              <a:rPr lang="es-ES" dirty="0"/>
              <a:t>.</a:t>
            </a:r>
          </a:p>
          <a:p>
            <a:r>
              <a:rPr lang="es-ES" b="1" dirty="0"/>
              <a:t>Números enteros</a:t>
            </a:r>
          </a:p>
          <a:p>
            <a:pPr marL="0" indent="0">
              <a:buNone/>
            </a:pPr>
            <a:r>
              <a:rPr lang="es-ES" dirty="0"/>
              <a:t>• Interpretación del uso de signos en los números</a:t>
            </a:r>
            <a:r>
              <a:rPr lang="es-ES" dirty="0" smtClean="0"/>
              <a:t>, en </a:t>
            </a:r>
            <a:r>
              <a:rPr lang="es-ES" dirty="0"/>
              <a:t>la vida diaria, en contextos ligados a: la línea</a:t>
            </a:r>
          </a:p>
          <a:p>
            <a:pPr marL="0" indent="0">
              <a:buNone/>
            </a:pPr>
            <a:r>
              <a:rPr lang="es-ES" dirty="0"/>
              <a:t>cronológica (AC, DC), la medición de </a:t>
            </a:r>
            <a:r>
              <a:rPr lang="es-ES" dirty="0" smtClean="0"/>
              <a:t>temperatura (</a:t>
            </a:r>
            <a:r>
              <a:rPr lang="es-ES" dirty="0"/>
              <a:t>bajo 0, sobre 0), la posición respecto del nivel </a:t>
            </a:r>
            <a:r>
              <a:rPr lang="es-ES" dirty="0" smtClean="0"/>
              <a:t>del mar</a:t>
            </a:r>
            <a:r>
              <a:rPr lang="es-ES" dirty="0"/>
              <a:t>.</a:t>
            </a:r>
          </a:p>
          <a:p>
            <a:pPr marL="0" indent="0">
              <a:buNone/>
            </a:pPr>
            <a:r>
              <a:rPr lang="es-ES" dirty="0"/>
              <a:t>• Comparación de números enteros con apoyo </a:t>
            </a:r>
            <a:r>
              <a:rPr lang="es-ES" dirty="0" smtClean="0"/>
              <a:t>en la </a:t>
            </a:r>
            <a:r>
              <a:rPr lang="es-ES" dirty="0"/>
              <a:t>recta numérica.</a:t>
            </a:r>
          </a:p>
          <a:p>
            <a:pPr marL="0" indent="0">
              <a:buNone/>
            </a:pPr>
            <a:r>
              <a:rPr lang="es-ES" dirty="0"/>
              <a:t>• Resolución de problemas que impliquen </a:t>
            </a:r>
            <a:r>
              <a:rPr lang="es-ES" dirty="0" smtClean="0"/>
              <a:t>realizar adiciones </a:t>
            </a:r>
            <a:r>
              <a:rPr lang="es-ES" dirty="0"/>
              <a:t>y sustracciones, con y sin apoyo en la</a:t>
            </a:r>
          </a:p>
          <a:p>
            <a:pPr marL="0" indent="0">
              <a:buNone/>
            </a:pPr>
            <a:r>
              <a:rPr lang="es-ES" dirty="0"/>
              <a:t>recta numérica.</a:t>
            </a:r>
          </a:p>
          <a:p>
            <a:r>
              <a:rPr lang="es-ES" b="1" dirty="0"/>
              <a:t>Ecuaciones de primer grado</a:t>
            </a:r>
          </a:p>
          <a:p>
            <a:pPr marL="0" indent="0">
              <a:buNone/>
            </a:pPr>
            <a:r>
              <a:rPr lang="es-ES" dirty="0"/>
              <a:t>• Noción de igualdad de expresiones algebraicas.</a:t>
            </a:r>
          </a:p>
          <a:p>
            <a:pPr marL="0" indent="0">
              <a:buNone/>
            </a:pPr>
            <a:r>
              <a:rPr lang="es-ES" dirty="0"/>
              <a:t>• Traducción de situaciones problemas a </a:t>
            </a:r>
            <a:r>
              <a:rPr lang="es-ES" dirty="0" smtClean="0"/>
              <a:t>ecuaciones con </a:t>
            </a:r>
            <a:r>
              <a:rPr lang="es-ES" dirty="0"/>
              <a:t>una incógnita.</a:t>
            </a:r>
          </a:p>
          <a:p>
            <a:pPr marL="0" indent="0">
              <a:buNone/>
            </a:pPr>
            <a:r>
              <a:rPr lang="es-ES" dirty="0"/>
              <a:t>• Creación de diversos problemas con sentido </a:t>
            </a:r>
            <a:r>
              <a:rPr lang="es-ES" dirty="0" smtClean="0"/>
              <a:t>a partir </a:t>
            </a:r>
            <a:r>
              <a:rPr lang="es-ES" dirty="0"/>
              <a:t>de ecuaciones con una incógnita.</a:t>
            </a:r>
          </a:p>
          <a:p>
            <a:pPr marL="0" indent="0">
              <a:buNone/>
            </a:pPr>
            <a:r>
              <a:rPr lang="es-ES" dirty="0"/>
              <a:t>• Uso de propiedades de los números y de las </a:t>
            </a:r>
            <a:r>
              <a:rPr lang="es-ES" dirty="0" smtClean="0"/>
              <a:t>operaciones para </a:t>
            </a:r>
            <a:r>
              <a:rPr lang="es-ES" dirty="0"/>
              <a:t>encontrar soluciones.</a:t>
            </a:r>
          </a:p>
        </p:txBody>
      </p:sp>
    </p:spTree>
    <p:extLst>
      <p:ext uri="{BB962C8B-B14F-4D97-AF65-F5344CB8AC3E}">
        <p14:creationId xmlns:p14="http://schemas.microsoft.com/office/powerpoint/2010/main" xmlns="" val="7565418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3" name="2 Marcador de contenido"/>
          <p:cNvSpPr>
            <a:spLocks noGrp="1"/>
          </p:cNvSpPr>
          <p:nvPr>
            <p:ph idx="1"/>
          </p:nvPr>
        </p:nvSpPr>
        <p:spPr>
          <a:xfrm>
            <a:off x="467544" y="1052736"/>
            <a:ext cx="8229600" cy="4968552"/>
          </a:xfrm>
        </p:spPr>
        <p:txBody>
          <a:bodyPr>
            <a:noAutofit/>
          </a:bodyPr>
          <a:lstStyle/>
          <a:p>
            <a:r>
              <a:rPr lang="es-ES" sz="1400" b="1" dirty="0"/>
              <a:t>Potencias de base natural y exponente entero</a:t>
            </a:r>
          </a:p>
          <a:p>
            <a:pPr marL="0" indent="0">
              <a:buNone/>
            </a:pPr>
            <a:r>
              <a:rPr lang="es-ES" sz="1400" dirty="0"/>
              <a:t>• Análisis y comparación de la representación </a:t>
            </a:r>
            <a:r>
              <a:rPr lang="es-ES" sz="1400" dirty="0" smtClean="0"/>
              <a:t>gráfica de </a:t>
            </a:r>
            <a:r>
              <a:rPr lang="es-ES" sz="1400" dirty="0"/>
              <a:t>a2 y de a-2.</a:t>
            </a:r>
          </a:p>
          <a:p>
            <a:pPr marL="0" indent="0">
              <a:buNone/>
            </a:pPr>
            <a:r>
              <a:rPr lang="es-ES" sz="1400" dirty="0"/>
              <a:t>• Interpretación de a-2 y de a-3 como 1 a2 y 1 a3 respectivamente.</a:t>
            </a:r>
          </a:p>
          <a:p>
            <a:pPr marL="0" indent="0">
              <a:buNone/>
            </a:pPr>
            <a:r>
              <a:rPr lang="es-ES" sz="1400" dirty="0"/>
              <a:t>• Potencias como multiplicación iterada.</a:t>
            </a:r>
          </a:p>
          <a:p>
            <a:pPr marL="0" indent="0">
              <a:buNone/>
            </a:pPr>
            <a:r>
              <a:rPr lang="es-ES" sz="1400" dirty="0"/>
              <a:t>• Análisis de situaciones de crecimiento y de </a:t>
            </a:r>
            <a:r>
              <a:rPr lang="es-ES" sz="1400" dirty="0" smtClean="0"/>
              <a:t>decrecimiento exponencial</a:t>
            </a:r>
            <a:r>
              <a:rPr lang="es-ES" sz="1400" dirty="0"/>
              <a:t>.</a:t>
            </a:r>
          </a:p>
          <a:p>
            <a:pPr marL="0" indent="0">
              <a:buNone/>
            </a:pPr>
            <a:r>
              <a:rPr lang="es-ES" sz="1400" dirty="0"/>
              <a:t>• Investigación de regularidades y propiedades </a:t>
            </a:r>
            <a:r>
              <a:rPr lang="es-ES" sz="1400" dirty="0" smtClean="0"/>
              <a:t>de operaciones </a:t>
            </a:r>
            <a:r>
              <a:rPr lang="es-ES" sz="1400" dirty="0"/>
              <a:t>con potencias a partir de la </a:t>
            </a:r>
            <a:r>
              <a:rPr lang="es-ES" sz="1400" dirty="0" smtClean="0"/>
              <a:t>resolución de </a:t>
            </a:r>
            <a:r>
              <a:rPr lang="es-ES" sz="1400" dirty="0"/>
              <a:t>problemas.</a:t>
            </a:r>
          </a:p>
          <a:p>
            <a:r>
              <a:rPr lang="es-ES" sz="1400" b="1" dirty="0"/>
              <a:t>Números decimales y fracciones</a:t>
            </a:r>
          </a:p>
          <a:p>
            <a:pPr marL="0" indent="0">
              <a:buNone/>
            </a:pPr>
            <a:r>
              <a:rPr lang="es-ES" sz="1400" dirty="0"/>
              <a:t>• Resolución de situaciones problemas en las </a:t>
            </a:r>
            <a:r>
              <a:rPr lang="es-ES" sz="1400" dirty="0" smtClean="0"/>
              <a:t>que sea </a:t>
            </a:r>
            <a:r>
              <a:rPr lang="es-ES" sz="1400" dirty="0"/>
              <a:t>necesario y pertinente expresar como </a:t>
            </a:r>
            <a:r>
              <a:rPr lang="es-ES" sz="1400" dirty="0" smtClean="0"/>
              <a:t>fracciones </a:t>
            </a:r>
            <a:r>
              <a:rPr lang="pt-BR" sz="1400" dirty="0" smtClean="0"/>
              <a:t>números </a:t>
            </a:r>
            <a:r>
              <a:rPr lang="pt-BR" sz="1400" dirty="0" err="1"/>
              <a:t>decimales</a:t>
            </a:r>
            <a:r>
              <a:rPr lang="pt-BR" sz="1400" dirty="0"/>
              <a:t> finitos e infinitos periódicos.</a:t>
            </a:r>
          </a:p>
          <a:p>
            <a:pPr marL="0" indent="0">
              <a:buNone/>
            </a:pPr>
            <a:r>
              <a:rPr lang="es-ES" sz="1400" dirty="0"/>
              <a:t>• Aproximaciones convenientes para números </a:t>
            </a:r>
            <a:r>
              <a:rPr lang="es-ES" sz="1400" dirty="0" smtClean="0"/>
              <a:t>decimales infinitos</a:t>
            </a:r>
            <a:r>
              <a:rPr lang="es-ES" sz="1400" dirty="0"/>
              <a:t>.</a:t>
            </a:r>
          </a:p>
          <a:p>
            <a:pPr marL="0" indent="0">
              <a:buNone/>
            </a:pPr>
            <a:r>
              <a:rPr lang="es-ES" sz="1400" dirty="0"/>
              <a:t>• Uso de la calculadora para investigar y </a:t>
            </a:r>
            <a:r>
              <a:rPr lang="es-ES" sz="1400" dirty="0" smtClean="0"/>
              <a:t>establecer patrones </a:t>
            </a:r>
            <a:r>
              <a:rPr lang="es-ES" sz="1400" dirty="0"/>
              <a:t>en familias de números decimales.</a:t>
            </a:r>
          </a:p>
          <a:p>
            <a:r>
              <a:rPr lang="es-ES" sz="1400" b="1" dirty="0"/>
              <a:t>Proporcionalidad</a:t>
            </a:r>
          </a:p>
          <a:p>
            <a:pPr marL="0" indent="0">
              <a:buNone/>
            </a:pPr>
            <a:r>
              <a:rPr lang="es-ES" sz="1400" dirty="0"/>
              <a:t>• Elaboración de tablas y gráficos </a:t>
            </a:r>
            <a:r>
              <a:rPr lang="es-ES" sz="1400" dirty="0" smtClean="0"/>
              <a:t>correspondientes a </a:t>
            </a:r>
            <a:r>
              <a:rPr lang="es-ES" sz="1400" dirty="0"/>
              <a:t>situaciones de variación proporcional </a:t>
            </a:r>
            <a:r>
              <a:rPr lang="es-ES" sz="1400" dirty="0" smtClean="0"/>
              <a:t>directa e </a:t>
            </a:r>
            <a:r>
              <a:rPr lang="es-ES" sz="1400" dirty="0"/>
              <a:t>inversa.</a:t>
            </a:r>
          </a:p>
          <a:p>
            <a:pPr marL="0" indent="0">
              <a:buNone/>
            </a:pPr>
            <a:r>
              <a:rPr lang="es-ES" sz="1400" dirty="0"/>
              <a:t>• Caracterización de situaciones de </a:t>
            </a:r>
            <a:r>
              <a:rPr lang="es-ES" sz="1400" dirty="0" smtClean="0"/>
              <a:t>proporcionalidad inversa </a:t>
            </a:r>
            <a:r>
              <a:rPr lang="es-ES" sz="1400" dirty="0"/>
              <a:t>y directa mediante un producto </a:t>
            </a:r>
            <a:r>
              <a:rPr lang="es-ES" sz="1400" dirty="0" smtClean="0"/>
              <a:t>constante y </a:t>
            </a:r>
            <a:r>
              <a:rPr lang="es-ES" sz="1400" dirty="0"/>
              <a:t>un </a:t>
            </a:r>
            <a:r>
              <a:rPr lang="es-ES" sz="1400" dirty="0" err="1"/>
              <a:t>cuociente</a:t>
            </a:r>
            <a:r>
              <a:rPr lang="es-ES" sz="1400" dirty="0"/>
              <a:t> constante, respectivamente.</a:t>
            </a:r>
          </a:p>
          <a:p>
            <a:pPr marL="0" indent="0">
              <a:buNone/>
            </a:pPr>
            <a:r>
              <a:rPr lang="es-ES" sz="1400" dirty="0"/>
              <a:t>• Resolución de problemas geométricos de </a:t>
            </a:r>
            <a:r>
              <a:rPr lang="es-ES" sz="1400" dirty="0" smtClean="0"/>
              <a:t>proporcionalidad (</a:t>
            </a:r>
            <a:r>
              <a:rPr lang="es-ES" sz="1400" dirty="0"/>
              <a:t>producir figuras semejantes).</a:t>
            </a:r>
          </a:p>
          <a:p>
            <a:pPr marL="0" indent="0">
              <a:buNone/>
            </a:pPr>
            <a:r>
              <a:rPr lang="es-ES" sz="1400" dirty="0"/>
              <a:t>• Realización e interpretación de planos de tipo </a:t>
            </a:r>
            <a:r>
              <a:rPr lang="es-ES" sz="1400" dirty="0" smtClean="0"/>
              <a:t>esquemáticos a </a:t>
            </a:r>
            <a:r>
              <a:rPr lang="es-ES" sz="1400" dirty="0"/>
              <a:t>escala.</a:t>
            </a:r>
          </a:p>
          <a:p>
            <a:pPr marL="0" indent="0">
              <a:buNone/>
            </a:pPr>
            <a:r>
              <a:rPr lang="es-ES" sz="1400" dirty="0"/>
              <a:t>• Cálculo de porcentajes y elaboración y análisis </a:t>
            </a:r>
            <a:r>
              <a:rPr lang="es-ES" sz="1400" dirty="0" smtClean="0"/>
              <a:t>de tablas </a:t>
            </a:r>
            <a:r>
              <a:rPr lang="es-ES" sz="1400" dirty="0"/>
              <a:t>de aumentos y descuentos en un </a:t>
            </a:r>
            <a:r>
              <a:rPr lang="es-ES" sz="1400" dirty="0" smtClean="0"/>
              <a:t>porcentaje dado</a:t>
            </a:r>
            <a:r>
              <a:rPr lang="es-ES" sz="1400" dirty="0"/>
              <a:t>, utilizando calculadora</a:t>
            </a:r>
          </a:p>
        </p:txBody>
      </p:sp>
    </p:spTree>
    <p:extLst>
      <p:ext uri="{BB962C8B-B14F-4D97-AF65-F5344CB8AC3E}">
        <p14:creationId xmlns:p14="http://schemas.microsoft.com/office/powerpoint/2010/main" xmlns="" val="31389979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2" name="1 Marcador de contenido"/>
          <p:cNvSpPr>
            <a:spLocks noGrp="1"/>
          </p:cNvSpPr>
          <p:nvPr>
            <p:ph idx="1"/>
          </p:nvPr>
        </p:nvSpPr>
        <p:spPr>
          <a:xfrm>
            <a:off x="467544" y="1124744"/>
            <a:ext cx="8229600" cy="4886003"/>
          </a:xfrm>
        </p:spPr>
        <p:txBody>
          <a:bodyPr>
            <a:normAutofit fontScale="92500" lnSpcReduction="10000"/>
          </a:bodyPr>
          <a:lstStyle/>
          <a:p>
            <a:r>
              <a:rPr lang="es-ES" sz="1600" b="1" dirty="0"/>
              <a:t>Figuras y cuerpos geométricos</a:t>
            </a:r>
          </a:p>
          <a:p>
            <a:pPr marL="0" indent="0">
              <a:buNone/>
            </a:pPr>
            <a:r>
              <a:rPr lang="es-ES" sz="1600" dirty="0"/>
              <a:t>• Investigación sobre la suma de los ángulos </a:t>
            </a:r>
            <a:r>
              <a:rPr lang="es-ES" sz="1600" dirty="0" smtClean="0"/>
              <a:t>interiores de </a:t>
            </a:r>
            <a:r>
              <a:rPr lang="es-ES" sz="1600" dirty="0"/>
              <a:t>polígonos y el número de lados de éstos; </a:t>
            </a:r>
            <a:r>
              <a:rPr lang="es-ES" sz="1600" dirty="0" smtClean="0"/>
              <a:t>construcción de </a:t>
            </a:r>
            <a:r>
              <a:rPr lang="es-ES" sz="1600" dirty="0"/>
              <a:t>polígonos por combinación de otros.</a:t>
            </a:r>
          </a:p>
          <a:p>
            <a:pPr marL="0" indent="0">
              <a:buNone/>
            </a:pPr>
            <a:r>
              <a:rPr lang="es-ES" sz="1600" dirty="0"/>
              <a:t>• Investigación de las relaciones entre los </a:t>
            </a:r>
            <a:r>
              <a:rPr lang="es-ES" sz="1600" dirty="0" smtClean="0"/>
              <a:t>ángulos que </a:t>
            </a:r>
            <a:r>
              <a:rPr lang="es-ES" sz="1600" dirty="0"/>
              <a:t>se forman al intersectar dos rectas por </a:t>
            </a:r>
            <a:r>
              <a:rPr lang="es-ES" sz="1600" dirty="0" smtClean="0"/>
              <a:t>una tercera</a:t>
            </a:r>
            <a:r>
              <a:rPr lang="es-ES" sz="1600" dirty="0"/>
              <a:t>. Resolución de problemas.</a:t>
            </a:r>
          </a:p>
          <a:p>
            <a:pPr marL="0" indent="0">
              <a:buNone/>
            </a:pPr>
            <a:r>
              <a:rPr lang="es-ES" sz="1600" dirty="0"/>
              <a:t>• Análisis de los elementos de una </a:t>
            </a:r>
            <a:r>
              <a:rPr lang="es-ES" sz="1600" dirty="0" smtClean="0"/>
              <a:t>circunferencia (</a:t>
            </a:r>
            <a:r>
              <a:rPr lang="es-ES" sz="1600" dirty="0"/>
              <a:t>radio, diámetro) en la reproducción y creación </a:t>
            </a:r>
            <a:r>
              <a:rPr lang="es-ES" sz="1600" dirty="0" smtClean="0"/>
              <a:t>de circunferencias </a:t>
            </a:r>
            <a:r>
              <a:rPr lang="es-ES" sz="1600" dirty="0"/>
              <a:t>con regla y compás.</a:t>
            </a:r>
          </a:p>
          <a:p>
            <a:pPr marL="0" indent="0">
              <a:buNone/>
            </a:pPr>
            <a:r>
              <a:rPr lang="es-ES" sz="1600" dirty="0"/>
              <a:t>• Construcciones de redes para armar cilindros </a:t>
            </a:r>
            <a:r>
              <a:rPr lang="es-ES" sz="1600" dirty="0" smtClean="0"/>
              <a:t>y conos</a:t>
            </a:r>
            <a:r>
              <a:rPr lang="es-ES" sz="1600" dirty="0"/>
              <a:t>.</a:t>
            </a:r>
          </a:p>
          <a:p>
            <a:r>
              <a:rPr lang="es-ES" sz="1600" b="1" dirty="0"/>
              <a:t>Perímetro, área y volumen</a:t>
            </a:r>
          </a:p>
          <a:p>
            <a:pPr marL="0" indent="0">
              <a:buNone/>
            </a:pPr>
            <a:r>
              <a:rPr lang="es-ES" sz="1600" dirty="0"/>
              <a:t>• Experimentación de diversos procedimientos (</a:t>
            </a:r>
            <a:r>
              <a:rPr lang="es-ES" sz="1600" dirty="0" smtClean="0"/>
              <a:t>gráficos y </a:t>
            </a:r>
            <a:r>
              <a:rPr lang="es-ES" sz="1600" dirty="0"/>
              <a:t>concretos) para medir el perímetro y el </a:t>
            </a:r>
            <a:r>
              <a:rPr lang="es-ES" sz="1600" dirty="0" smtClean="0"/>
              <a:t>área de </a:t>
            </a:r>
            <a:r>
              <a:rPr lang="es-ES" sz="1600" dirty="0"/>
              <a:t>circunferencias.</a:t>
            </a:r>
          </a:p>
          <a:p>
            <a:pPr marL="0" indent="0">
              <a:buNone/>
            </a:pPr>
            <a:r>
              <a:rPr lang="es-ES" sz="1600" dirty="0"/>
              <a:t>• Interpretación y uso de fórmulas para el cálculo </a:t>
            </a:r>
            <a:r>
              <a:rPr lang="es-ES" sz="1600" dirty="0" smtClean="0"/>
              <a:t>de perímetro </a:t>
            </a:r>
            <a:r>
              <a:rPr lang="es-ES" sz="1600" dirty="0"/>
              <a:t>y área de circunferencias y de polígonos.</a:t>
            </a:r>
          </a:p>
          <a:p>
            <a:pPr marL="0" indent="0">
              <a:buNone/>
            </a:pPr>
            <a:r>
              <a:rPr lang="es-ES" sz="1600" dirty="0"/>
              <a:t>• Estimación y cálculo del volumen de </a:t>
            </a:r>
            <a:r>
              <a:rPr lang="es-ES" sz="1600" dirty="0" smtClean="0"/>
              <a:t>cuerpos geométricos </a:t>
            </a:r>
            <a:r>
              <a:rPr lang="es-ES" sz="1600" dirty="0"/>
              <a:t>regulares expresándolos en las </a:t>
            </a:r>
            <a:r>
              <a:rPr lang="es-ES" sz="1600" dirty="0" smtClean="0"/>
              <a:t>unidades pertinentes</a:t>
            </a:r>
            <a:r>
              <a:rPr lang="es-ES" sz="1600" dirty="0"/>
              <a:t>.</a:t>
            </a:r>
          </a:p>
          <a:p>
            <a:pPr marL="0" indent="0">
              <a:buNone/>
            </a:pPr>
            <a:r>
              <a:rPr lang="es-ES" sz="1600" dirty="0"/>
              <a:t>• Relaciones de equivalencia entre unidades de </a:t>
            </a:r>
            <a:r>
              <a:rPr lang="es-ES" sz="1600" dirty="0" smtClean="0"/>
              <a:t>volumen de </a:t>
            </a:r>
            <a:r>
              <a:rPr lang="es-ES" sz="1600" dirty="0"/>
              <a:t>uso corriente.</a:t>
            </a:r>
          </a:p>
          <a:p>
            <a:pPr marL="0" indent="0">
              <a:buNone/>
            </a:pPr>
            <a:r>
              <a:rPr lang="es-ES" sz="1600" dirty="0"/>
              <a:t>• Interpretación y uso de fórmulas para el </a:t>
            </a:r>
            <a:r>
              <a:rPr lang="es-ES" sz="1600" dirty="0" smtClean="0"/>
              <a:t>cálculo del </a:t>
            </a:r>
            <a:r>
              <a:rPr lang="es-ES" sz="1600" dirty="0"/>
              <a:t>volumen de cilindros, conos y prismas rectos</a:t>
            </a:r>
            <a:r>
              <a:rPr lang="es-ES" sz="1600" dirty="0" smtClean="0"/>
              <a:t>. </a:t>
            </a:r>
            <a:endParaRPr lang="es-ES" sz="1600" dirty="0"/>
          </a:p>
          <a:p>
            <a:r>
              <a:rPr lang="es-ES" sz="1600" b="1" dirty="0" smtClean="0"/>
              <a:t>Tratamiento </a:t>
            </a:r>
            <a:r>
              <a:rPr lang="es-ES" sz="1600" b="1" dirty="0"/>
              <a:t>de información</a:t>
            </a:r>
          </a:p>
          <a:p>
            <a:pPr marL="0" indent="0">
              <a:buNone/>
            </a:pPr>
            <a:r>
              <a:rPr lang="es-ES" sz="1600" dirty="0"/>
              <a:t>• Análisis de tablas y gráficos estadísticos </a:t>
            </a:r>
            <a:r>
              <a:rPr lang="es-ES" sz="1600" dirty="0" smtClean="0"/>
              <a:t>habitualmente utilizados </a:t>
            </a:r>
            <a:r>
              <a:rPr lang="es-ES" sz="1600" dirty="0"/>
              <a:t>en la prensa.</a:t>
            </a:r>
          </a:p>
          <a:p>
            <a:pPr marL="0" indent="0">
              <a:buNone/>
            </a:pPr>
            <a:r>
              <a:rPr lang="es-ES" sz="1600" dirty="0"/>
              <a:t>• Lectura y análisis de resultados de encuestas </a:t>
            </a:r>
            <a:r>
              <a:rPr lang="es-ES" sz="1600" dirty="0" smtClean="0"/>
              <a:t>de opinión</a:t>
            </a:r>
            <a:r>
              <a:rPr lang="es-ES" sz="1600" dirty="0"/>
              <a:t>.</a:t>
            </a:r>
          </a:p>
        </p:txBody>
      </p:sp>
    </p:spTree>
    <p:extLst>
      <p:ext uri="{BB962C8B-B14F-4D97-AF65-F5344CB8AC3E}">
        <p14:creationId xmlns:p14="http://schemas.microsoft.com/office/powerpoint/2010/main" xmlns="" val="33393713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3" name="2 Marcador de contenido"/>
          <p:cNvSpPr>
            <a:spLocks noGrp="1"/>
          </p:cNvSpPr>
          <p:nvPr>
            <p:ph idx="1"/>
          </p:nvPr>
        </p:nvSpPr>
        <p:spPr>
          <a:xfrm>
            <a:off x="467544" y="1196752"/>
            <a:ext cx="8229600" cy="4525963"/>
          </a:xfrm>
        </p:spPr>
        <p:txBody>
          <a:bodyPr>
            <a:noAutofit/>
          </a:bodyPr>
          <a:lstStyle/>
          <a:p>
            <a:pPr marL="0" indent="0">
              <a:buNone/>
            </a:pPr>
            <a:r>
              <a:rPr lang="es-ES" sz="1500" dirty="0"/>
              <a:t>• Comunicación oral: conversaciones, diálogos, exposiciones</a:t>
            </a:r>
            <a:r>
              <a:rPr lang="es-ES" sz="1500" dirty="0" smtClean="0"/>
              <a:t>, comentarios</a:t>
            </a:r>
            <a:r>
              <a:rPr lang="es-ES" sz="1500" dirty="0"/>
              <a:t>, entrevistas, sobre </a:t>
            </a:r>
            <a:r>
              <a:rPr lang="es-ES" sz="1500" dirty="0" smtClean="0"/>
              <a:t>temas significativos</a:t>
            </a:r>
            <a:r>
              <a:rPr lang="es-ES" sz="1500" dirty="0"/>
              <a:t>, extraídos de lecturas, situaciones </a:t>
            </a:r>
            <a:r>
              <a:rPr lang="es-ES" sz="1500" dirty="0" smtClean="0"/>
              <a:t>de actualidad </a:t>
            </a:r>
            <a:r>
              <a:rPr lang="es-ES" sz="1500" dirty="0"/>
              <a:t>o experiencias personales y grupales.</a:t>
            </a:r>
          </a:p>
          <a:p>
            <a:pPr marL="0" indent="0">
              <a:buNone/>
            </a:pPr>
            <a:r>
              <a:rPr lang="es-ES" sz="1500" dirty="0"/>
              <a:t>• El lenguaje en los medios de comunicación: comentarios</a:t>
            </a:r>
            <a:r>
              <a:rPr lang="es-ES" sz="1500" dirty="0" smtClean="0"/>
              <a:t>, análisis </a:t>
            </a:r>
            <a:r>
              <a:rPr lang="es-ES" sz="1500" dirty="0"/>
              <a:t>y crítica coherente de lo escuchado</a:t>
            </a:r>
            <a:r>
              <a:rPr lang="es-ES" sz="1500" dirty="0" smtClean="0"/>
              <a:t>, visto </a:t>
            </a:r>
            <a:r>
              <a:rPr lang="es-ES" sz="1500" dirty="0"/>
              <a:t>o leído en los medios disponibles.</a:t>
            </a:r>
          </a:p>
          <a:p>
            <a:pPr marL="0" indent="0">
              <a:buNone/>
            </a:pPr>
            <a:r>
              <a:rPr lang="es-ES" sz="1500" dirty="0"/>
              <a:t>• Lectura de textos informativos: interpretar, </a:t>
            </a:r>
            <a:r>
              <a:rPr lang="es-ES" sz="1500" dirty="0" smtClean="0"/>
              <a:t>hacer inferencias</a:t>
            </a:r>
            <a:r>
              <a:rPr lang="es-ES" sz="1500" dirty="0"/>
              <a:t>, sintetizar, generar preguntas, </a:t>
            </a:r>
            <a:r>
              <a:rPr lang="es-ES" sz="1500" dirty="0" smtClean="0"/>
              <a:t>emitir juicios </a:t>
            </a:r>
            <a:r>
              <a:rPr lang="es-ES" sz="1500" dirty="0"/>
              <a:t>críticos con información relevante </a:t>
            </a:r>
            <a:r>
              <a:rPr lang="es-ES" sz="1500" dirty="0" smtClean="0"/>
              <a:t>contenida en </a:t>
            </a:r>
            <a:r>
              <a:rPr lang="es-ES" sz="1500" dirty="0"/>
              <a:t>enciclopedias, textos de estudios, </a:t>
            </a:r>
            <a:r>
              <a:rPr lang="es-ES" sz="1500" dirty="0" smtClean="0"/>
              <a:t>manuales o </a:t>
            </a:r>
            <a:r>
              <a:rPr lang="es-ES" sz="1500" dirty="0"/>
              <a:t>catálogos, o provista por los medios </a:t>
            </a:r>
            <a:r>
              <a:rPr lang="es-ES" sz="1500" dirty="0" smtClean="0"/>
              <a:t>de comunicación</a:t>
            </a:r>
            <a:r>
              <a:rPr lang="es-ES" sz="1500" dirty="0"/>
              <a:t>.</a:t>
            </a:r>
          </a:p>
          <a:p>
            <a:pPr marL="0" indent="0">
              <a:buNone/>
            </a:pPr>
            <a:r>
              <a:rPr lang="es-ES" sz="1500" dirty="0"/>
              <a:t>• Lectura de textos literarios: lectura de cuentos</a:t>
            </a:r>
            <a:r>
              <a:rPr lang="es-ES" sz="1500" dirty="0" smtClean="0"/>
              <a:t>, novelas </a:t>
            </a:r>
            <a:r>
              <a:rPr lang="es-ES" sz="1500" dirty="0"/>
              <a:t>breves, fábulas, poemas u otros, </a:t>
            </a:r>
            <a:r>
              <a:rPr lang="es-ES" sz="1500" dirty="0" smtClean="0"/>
              <a:t>elegidos libremente </a:t>
            </a:r>
            <a:r>
              <a:rPr lang="es-ES" sz="1500" dirty="0"/>
              <a:t>y de acuerdo con necesidades e </a:t>
            </a:r>
            <a:r>
              <a:rPr lang="es-ES" sz="1500" dirty="0" smtClean="0"/>
              <a:t>intereses personales</a:t>
            </a:r>
            <a:r>
              <a:rPr lang="es-ES" sz="1500" dirty="0"/>
              <a:t>.</a:t>
            </a:r>
          </a:p>
          <a:p>
            <a:pPr marL="0" indent="0">
              <a:buNone/>
            </a:pPr>
            <a:r>
              <a:rPr lang="es-ES" sz="1500" dirty="0"/>
              <a:t>• Producción de textos escritos: selección del </a:t>
            </a:r>
            <a:r>
              <a:rPr lang="es-ES" sz="1500" dirty="0" smtClean="0"/>
              <a:t>tipo de </a:t>
            </a:r>
            <a:r>
              <a:rPr lang="es-ES" sz="1500" dirty="0"/>
              <a:t>texto según la situación específica; </a:t>
            </a:r>
            <a:r>
              <a:rPr lang="es-ES" sz="1500" dirty="0" smtClean="0"/>
              <a:t>planificación de </a:t>
            </a:r>
            <a:r>
              <a:rPr lang="es-ES" sz="1500" dirty="0"/>
              <a:t>su contenido, redacción, revisión y reescritura</a:t>
            </a:r>
            <a:r>
              <a:rPr lang="es-ES" sz="1500" dirty="0" smtClean="0"/>
              <a:t>, respetando </a:t>
            </a:r>
            <a:r>
              <a:rPr lang="es-ES" sz="1500" dirty="0"/>
              <a:t>los aspectos formales </a:t>
            </a:r>
            <a:r>
              <a:rPr lang="es-ES" sz="1500" dirty="0" smtClean="0"/>
              <a:t>básicos del </a:t>
            </a:r>
            <a:r>
              <a:rPr lang="es-ES" sz="1500" dirty="0"/>
              <a:t>lenguaje escrito.</a:t>
            </a:r>
          </a:p>
          <a:p>
            <a:pPr marL="0" indent="0">
              <a:buNone/>
            </a:pPr>
            <a:r>
              <a:rPr lang="es-ES" sz="1500" dirty="0" smtClean="0"/>
              <a:t>• </a:t>
            </a:r>
            <a:r>
              <a:rPr lang="es-ES" sz="1500" dirty="0"/>
              <a:t>Dramatizaciones: desempeño de roles de creación</a:t>
            </a:r>
            <a:r>
              <a:rPr lang="es-ES" sz="1500" dirty="0" smtClean="0"/>
              <a:t>, dirección</a:t>
            </a:r>
            <a:r>
              <a:rPr lang="es-ES" sz="1500" dirty="0"/>
              <a:t>, actuación o ambientación de obras</a:t>
            </a:r>
          </a:p>
          <a:p>
            <a:pPr marL="0" indent="0">
              <a:buNone/>
            </a:pPr>
            <a:r>
              <a:rPr lang="es-ES" sz="1500" dirty="0"/>
              <a:t>teatrales sencillas o situaciones dialogadas diversas</a:t>
            </a:r>
            <a:r>
              <a:rPr lang="es-ES" sz="1500" dirty="0" smtClean="0"/>
              <a:t>, surgidas </a:t>
            </a:r>
            <a:r>
              <a:rPr lang="es-ES" sz="1500" dirty="0"/>
              <a:t>de la vida cotidiana y de la </a:t>
            </a:r>
            <a:r>
              <a:rPr lang="es-ES" sz="1500" dirty="0" smtClean="0"/>
              <a:t>imaginación personal </a:t>
            </a:r>
            <a:r>
              <a:rPr lang="es-ES" sz="1500" dirty="0"/>
              <a:t>o colectiva.</a:t>
            </a:r>
          </a:p>
          <a:p>
            <a:pPr marL="0" indent="0">
              <a:buNone/>
            </a:pPr>
            <a:r>
              <a:rPr lang="es-ES" sz="1500" dirty="0"/>
              <a:t>• Reflexión sobre el lenguaje: reconocimiento </a:t>
            </a:r>
            <a:r>
              <a:rPr lang="es-ES" sz="1500" dirty="0" smtClean="0"/>
              <a:t>de funciones </a:t>
            </a:r>
            <a:r>
              <a:rPr lang="es-ES" sz="1500" dirty="0"/>
              <a:t>interactivas, informativas y expresivas</a:t>
            </a:r>
          </a:p>
          <a:p>
            <a:pPr marL="0" indent="0">
              <a:buNone/>
            </a:pPr>
            <a:r>
              <a:rPr lang="es-ES" sz="1500" dirty="0"/>
              <a:t>del lenguaje en textos orales y escritos.</a:t>
            </a:r>
          </a:p>
        </p:txBody>
      </p:sp>
    </p:spTree>
    <p:extLst>
      <p:ext uri="{BB962C8B-B14F-4D97-AF65-F5344CB8AC3E}">
        <p14:creationId xmlns:p14="http://schemas.microsoft.com/office/powerpoint/2010/main" xmlns="" val="33495002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FUNDAMENTALES </a:t>
            </a:r>
            <a:br>
              <a:rPr lang="es-ES" dirty="0" smtClean="0"/>
            </a:br>
            <a:r>
              <a:rPr lang="es-ES" dirty="0" smtClean="0"/>
              <a:t>5º básico - MATEMÁTICAS</a:t>
            </a:r>
            <a:endParaRPr lang="es-ES" dirty="0"/>
          </a:p>
        </p:txBody>
      </p:sp>
      <p:sp>
        <p:nvSpPr>
          <p:cNvPr id="3" name="2 Marcador de texto"/>
          <p:cNvSpPr>
            <a:spLocks noGrp="1"/>
          </p:cNvSpPr>
          <p:nvPr>
            <p:ph type="body" idx="1"/>
          </p:nvPr>
        </p:nvSpPr>
        <p:spPr>
          <a:xfrm>
            <a:off x="323528" y="5085184"/>
            <a:ext cx="8229601" cy="375787"/>
          </a:xfrm>
        </p:spPr>
        <p:txBody>
          <a:bodyPr/>
          <a:lstStyle/>
          <a:p>
            <a:r>
              <a:rPr lang="es-ES" dirty="0" smtClean="0"/>
              <a:t>OF</a:t>
            </a:r>
            <a:endParaRPr lang="es-ES" dirty="0"/>
          </a:p>
        </p:txBody>
      </p:sp>
    </p:spTree>
    <p:extLst>
      <p:ext uri="{BB962C8B-B14F-4D97-AF65-F5344CB8AC3E}">
        <p14:creationId xmlns:p14="http://schemas.microsoft.com/office/powerpoint/2010/main" xmlns="" val="1393322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OBJETIVOS FUNDAMENTALES VERTICALES</a:t>
            </a:r>
            <a:endParaRPr lang="es-ES" dirty="0"/>
          </a:p>
        </p:txBody>
      </p:sp>
      <p:sp>
        <p:nvSpPr>
          <p:cNvPr id="3" name="2 Marcador de contenido"/>
          <p:cNvSpPr>
            <a:spLocks noGrp="1"/>
          </p:cNvSpPr>
          <p:nvPr>
            <p:ph idx="1"/>
          </p:nvPr>
        </p:nvSpPr>
        <p:spPr/>
        <p:txBody>
          <a:bodyPr>
            <a:normAutofit fontScale="55000" lnSpcReduction="20000"/>
          </a:bodyPr>
          <a:lstStyle/>
          <a:p>
            <a:pPr marL="0" indent="0">
              <a:buNone/>
            </a:pPr>
            <a:r>
              <a:rPr lang="es-ES" dirty="0"/>
              <a:t>• </a:t>
            </a:r>
            <a:r>
              <a:rPr lang="es-ES" dirty="0" smtClean="0"/>
              <a:t>Procesar </a:t>
            </a:r>
            <a:r>
              <a:rPr lang="es-ES" dirty="0"/>
              <a:t>información cuantitativa, expresada </a:t>
            </a:r>
            <a:r>
              <a:rPr lang="es-ES" dirty="0" smtClean="0"/>
              <a:t>con números </a:t>
            </a:r>
            <a:r>
              <a:rPr lang="es-ES" dirty="0"/>
              <a:t>de más de 6 cifras.</a:t>
            </a:r>
          </a:p>
          <a:p>
            <a:pPr marL="0" indent="0">
              <a:buNone/>
            </a:pPr>
            <a:r>
              <a:rPr lang="es-ES" dirty="0"/>
              <a:t>• Programar y administrar el uso del tiempo personal.</a:t>
            </a:r>
          </a:p>
          <a:p>
            <a:pPr marL="0" indent="0">
              <a:buNone/>
            </a:pPr>
            <a:r>
              <a:rPr lang="es-ES" dirty="0"/>
              <a:t>• Resolver problemas de diversos tipos, referidos </a:t>
            </a:r>
            <a:r>
              <a:rPr lang="es-ES" dirty="0" smtClean="0"/>
              <a:t>a situaciones </a:t>
            </a:r>
            <a:r>
              <a:rPr lang="es-ES" dirty="0"/>
              <a:t>multiplicativas.</a:t>
            </a:r>
          </a:p>
          <a:p>
            <a:pPr marL="0" indent="0">
              <a:buNone/>
            </a:pPr>
            <a:r>
              <a:rPr lang="es-ES" dirty="0"/>
              <a:t>• Seleccionar una forma de cálculo –oral, escrito </a:t>
            </a:r>
            <a:r>
              <a:rPr lang="es-ES" dirty="0" smtClean="0"/>
              <a:t>o con </a:t>
            </a:r>
            <a:r>
              <a:rPr lang="es-ES" dirty="0"/>
              <a:t>calculadora– a partir de </a:t>
            </a:r>
            <a:r>
              <a:rPr lang="es-ES" dirty="0" smtClean="0"/>
              <a:t>las relaciones entre los </a:t>
            </a:r>
            <a:r>
              <a:rPr lang="es-ES" dirty="0"/>
              <a:t>números y las exigencias del problema a resolver.</a:t>
            </a:r>
          </a:p>
          <a:p>
            <a:pPr marL="0" indent="0">
              <a:buNone/>
            </a:pPr>
            <a:r>
              <a:rPr lang="es-ES" dirty="0"/>
              <a:t>• Aplicar el cálculo aproximado en la evaluación </a:t>
            </a:r>
            <a:r>
              <a:rPr lang="es-ES" dirty="0" smtClean="0"/>
              <a:t>de situaciones </a:t>
            </a:r>
            <a:r>
              <a:rPr lang="es-ES" dirty="0"/>
              <a:t>y el control de resultados.</a:t>
            </a:r>
          </a:p>
          <a:p>
            <a:pPr marL="0" indent="0">
              <a:buNone/>
            </a:pPr>
            <a:r>
              <a:rPr lang="es-ES" dirty="0"/>
              <a:t>• Reconocer la multiplicidad de formas que </a:t>
            </a:r>
            <a:r>
              <a:rPr lang="es-ES" dirty="0" smtClean="0"/>
              <a:t>puede asumir </a:t>
            </a:r>
            <a:r>
              <a:rPr lang="es-ES" dirty="0"/>
              <a:t>un valor fraccionario.</a:t>
            </a:r>
          </a:p>
          <a:p>
            <a:pPr marL="0" indent="0">
              <a:buNone/>
            </a:pPr>
            <a:r>
              <a:rPr lang="es-ES" dirty="0"/>
              <a:t>• Utilizar planos para orientarse en el espacio físico.</a:t>
            </a:r>
          </a:p>
          <a:p>
            <a:pPr marL="0" indent="0">
              <a:buNone/>
            </a:pPr>
            <a:r>
              <a:rPr lang="es-ES" dirty="0"/>
              <a:t>• Distinguir elementos de un cuerpo geométrico </a:t>
            </a:r>
            <a:r>
              <a:rPr lang="es-ES" dirty="0" smtClean="0"/>
              <a:t>y establecer </a:t>
            </a:r>
            <a:r>
              <a:rPr lang="es-ES" dirty="0"/>
              <a:t>correspondencias </a:t>
            </a:r>
            <a:r>
              <a:rPr lang="es-ES" dirty="0" smtClean="0"/>
              <a:t>entre un </a:t>
            </a:r>
            <a:r>
              <a:rPr lang="es-ES" dirty="0"/>
              <a:t>cuerpo y </a:t>
            </a:r>
            <a:r>
              <a:rPr lang="es-ES" dirty="0" smtClean="0"/>
              <a:t>su representación </a:t>
            </a:r>
            <a:r>
              <a:rPr lang="es-ES" dirty="0"/>
              <a:t>plana.</a:t>
            </a:r>
          </a:p>
          <a:p>
            <a:pPr marL="0" indent="0">
              <a:buNone/>
            </a:pPr>
            <a:r>
              <a:rPr lang="es-ES" dirty="0"/>
              <a:t>• Reconocer elementos en una figura geométrica </a:t>
            </a:r>
            <a:r>
              <a:rPr lang="es-ES" dirty="0" smtClean="0"/>
              <a:t>y analizar </a:t>
            </a:r>
            <a:r>
              <a:rPr lang="es-ES" dirty="0"/>
              <a:t>los cambios que se producen en la </a:t>
            </a:r>
            <a:r>
              <a:rPr lang="es-ES" dirty="0" smtClean="0"/>
              <a:t>figura al </a:t>
            </a:r>
            <a:r>
              <a:rPr lang="es-ES" dirty="0"/>
              <a:t>variar la medida de sus ángulos internos.</a:t>
            </a:r>
          </a:p>
          <a:p>
            <a:pPr marL="0" indent="0">
              <a:buNone/>
            </a:pPr>
            <a:r>
              <a:rPr lang="es-ES" dirty="0"/>
              <a:t>• Distinguir perímetro y área como elementos </a:t>
            </a:r>
            <a:r>
              <a:rPr lang="es-ES" dirty="0" err="1"/>
              <a:t>uni</a:t>
            </a:r>
            <a:r>
              <a:rPr lang="es-ES" dirty="0"/>
              <a:t> </a:t>
            </a:r>
            <a:r>
              <a:rPr lang="es-ES" dirty="0" smtClean="0"/>
              <a:t>y bidimensionales </a:t>
            </a:r>
            <a:r>
              <a:rPr lang="es-ES" dirty="0"/>
              <a:t>en una figura geométrica.</a:t>
            </a:r>
          </a:p>
          <a:p>
            <a:pPr marL="0" indent="0">
              <a:buNone/>
            </a:pPr>
            <a:r>
              <a:rPr lang="es-ES" dirty="0"/>
              <a:t>• Percibir la significación de las fórmulas, en </a:t>
            </a:r>
            <a:r>
              <a:rPr lang="es-ES" dirty="0" smtClean="0"/>
              <a:t>tanto medio </a:t>
            </a:r>
            <a:r>
              <a:rPr lang="es-ES" dirty="0"/>
              <a:t>para expresar relaciones entre </a:t>
            </a:r>
            <a:r>
              <a:rPr lang="es-ES" dirty="0" smtClean="0"/>
              <a:t>magnitudes variables</a:t>
            </a:r>
            <a:r>
              <a:rPr lang="es-ES" dirty="0"/>
              <a:t>.</a:t>
            </a:r>
          </a:p>
        </p:txBody>
      </p:sp>
    </p:spTree>
    <p:extLst>
      <p:ext uri="{BB962C8B-B14F-4D97-AF65-F5344CB8AC3E}">
        <p14:creationId xmlns:p14="http://schemas.microsoft.com/office/powerpoint/2010/main" xmlns="" val="2191007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prstClr val="white"/>
                </a:solidFill>
              </a:rPr>
              <a:t>       </a:t>
            </a:r>
          </a:p>
        </p:txBody>
      </p:sp>
      <p:sp>
        <p:nvSpPr>
          <p:cNvPr id="9" name="Title 8"/>
          <p:cNvSpPr>
            <a:spLocks noGrp="1"/>
          </p:cNvSpPr>
          <p:nvPr>
            <p:ph type="title"/>
          </p:nvPr>
        </p:nvSpPr>
        <p:spPr/>
        <p:txBody>
          <a:bodyPr>
            <a:noAutofit/>
          </a:bodyPr>
          <a:lstStyle/>
          <a:p>
            <a:pPr lvl="0">
              <a:spcBef>
                <a:spcPts val="0"/>
              </a:spcBef>
            </a:pPr>
            <a:r>
              <a:rPr lang="es-ES" cap="none" dirty="0" smtClean="0">
                <a:solidFill>
                  <a:prstClr val="black">
                    <a:lumMod val="85000"/>
                    <a:lumOff val="15000"/>
                  </a:prstClr>
                </a:solidFill>
                <a:ea typeface="+mn-ea"/>
                <a:cs typeface="+mn-cs"/>
              </a:rPr>
              <a:t>CONTENIDOS MÍNIMOS OBLIGATORIOS </a:t>
            </a:r>
            <a:br>
              <a:rPr lang="es-ES" cap="none" dirty="0" smtClean="0">
                <a:solidFill>
                  <a:prstClr val="black">
                    <a:lumMod val="85000"/>
                    <a:lumOff val="15000"/>
                  </a:prstClr>
                </a:solidFill>
                <a:ea typeface="+mn-ea"/>
                <a:cs typeface="+mn-cs"/>
              </a:rPr>
            </a:br>
            <a:r>
              <a:rPr lang="es-ES" cap="none" dirty="0" smtClean="0">
                <a:solidFill>
                  <a:prstClr val="black">
                    <a:lumMod val="85000"/>
                    <a:lumOff val="15000"/>
                  </a:prstClr>
                </a:solidFill>
                <a:ea typeface="+mn-ea"/>
                <a:cs typeface="+mn-cs"/>
              </a:rPr>
              <a:t>5º MATEMÁTICAS</a:t>
            </a:r>
            <a:endParaRPr lang="es-ES" b="0" cap="none" dirty="0">
              <a:solidFill>
                <a:prstClr val="black">
                  <a:lumMod val="50000"/>
                  <a:lumOff val="50000"/>
                </a:prstClr>
              </a:solidFill>
              <a:ea typeface="+mn-ea"/>
              <a:cs typeface="+mn-cs"/>
            </a:endParaRPr>
          </a:p>
        </p:txBody>
      </p:sp>
      <p:sp>
        <p:nvSpPr>
          <p:cNvPr id="2" name="1 Marcador de texto"/>
          <p:cNvSpPr>
            <a:spLocks noGrp="1"/>
          </p:cNvSpPr>
          <p:nvPr>
            <p:ph type="body" idx="1"/>
          </p:nvPr>
        </p:nvSpPr>
        <p:spPr/>
        <p:txBody>
          <a:bodyPr/>
          <a:lstStyle/>
          <a:p>
            <a:r>
              <a:rPr lang="es-ES" dirty="0" smtClean="0"/>
              <a:t>CMO</a:t>
            </a:r>
            <a:endParaRPr lang="es-ES" dirty="0"/>
          </a:p>
        </p:txBody>
      </p:sp>
    </p:spTree>
    <p:extLst>
      <p:ext uri="{BB962C8B-B14F-4D97-AF65-F5344CB8AC3E}">
        <p14:creationId xmlns:p14="http://schemas.microsoft.com/office/powerpoint/2010/main" xmlns="" val="720786506"/>
      </p:ext>
    </p:extLst>
  </p:cSld>
  <p:clrMapOvr>
    <a:masterClrMapping/>
  </p:clrMapOvr>
  <mc:AlternateContent xmlns:mc="http://schemas.openxmlformats.org/markup-compatibility/2006">
    <mc:Choice xmlns:p14="http://schemas.microsoft.com/office/powerpoint/2010/main" xmlns="" Requires="p14">
      <p:transition spd="slow" p14:dur="17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CONTENIDOS MINIMOS OBLIGATORIOS</a:t>
            </a:r>
            <a:endParaRPr lang="es-ES" dirty="0"/>
          </a:p>
        </p:txBody>
      </p:sp>
      <p:sp>
        <p:nvSpPr>
          <p:cNvPr id="2" name="1 Marcador de contenido"/>
          <p:cNvSpPr>
            <a:spLocks noGrp="1"/>
          </p:cNvSpPr>
          <p:nvPr>
            <p:ph idx="1"/>
          </p:nvPr>
        </p:nvSpPr>
        <p:spPr>
          <a:xfrm>
            <a:off x="467544" y="980728"/>
            <a:ext cx="8229600" cy="4525963"/>
          </a:xfrm>
        </p:spPr>
        <p:txBody>
          <a:bodyPr>
            <a:normAutofit fontScale="92500" lnSpcReduction="20000"/>
          </a:bodyPr>
          <a:lstStyle/>
          <a:p>
            <a:r>
              <a:rPr lang="es-ES" sz="1050" b="1" dirty="0"/>
              <a:t>Números naturales</a:t>
            </a:r>
          </a:p>
          <a:p>
            <a:r>
              <a:rPr lang="es-ES" sz="1050" dirty="0"/>
              <a:t>Hasta 1.000:</a:t>
            </a:r>
          </a:p>
          <a:p>
            <a:r>
              <a:rPr lang="es-ES" sz="1050" dirty="0"/>
              <a:t>• descomponer números en forma </a:t>
            </a:r>
            <a:r>
              <a:rPr lang="es-ES" sz="1050" dirty="0" smtClean="0"/>
              <a:t>multiplicativa identificando </a:t>
            </a:r>
            <a:r>
              <a:rPr lang="es-ES" sz="1050" dirty="0"/>
              <a:t>sus factores;</a:t>
            </a:r>
          </a:p>
          <a:p>
            <a:r>
              <a:rPr lang="es-ES" sz="1050" dirty="0"/>
              <a:t>• identificar múltiplos de un número</a:t>
            </a:r>
            <a:r>
              <a:rPr lang="es-ES" sz="1050" dirty="0" smtClean="0"/>
              <a:t>; • </a:t>
            </a:r>
            <a:r>
              <a:rPr lang="es-ES" sz="1050" dirty="0"/>
              <a:t>interpretar los factores de un número como </a:t>
            </a:r>
            <a:r>
              <a:rPr lang="es-ES" sz="1050" dirty="0" smtClean="0"/>
              <a:t>sus divisores</a:t>
            </a:r>
            <a:r>
              <a:rPr lang="es-ES" sz="1050" dirty="0"/>
              <a:t>;</a:t>
            </a:r>
          </a:p>
          <a:p>
            <a:r>
              <a:rPr lang="es-ES" sz="1050" dirty="0"/>
              <a:t>• descomponer números en sus factores primos.</a:t>
            </a:r>
          </a:p>
          <a:p>
            <a:r>
              <a:rPr lang="es-ES" sz="1050" dirty="0"/>
              <a:t>Extensión a la clase de los millones:</a:t>
            </a:r>
          </a:p>
          <a:p>
            <a:r>
              <a:rPr lang="es-ES" sz="1050" dirty="0"/>
              <a:t>• leer, escribir y ordenar números.</a:t>
            </a:r>
          </a:p>
          <a:p>
            <a:r>
              <a:rPr lang="es-ES" sz="1050" dirty="0"/>
              <a:t>En la vida diaria:</a:t>
            </a:r>
          </a:p>
          <a:p>
            <a:r>
              <a:rPr lang="es-ES" sz="1050" dirty="0"/>
              <a:t>• utilizar el calendario para determinar fechas </a:t>
            </a:r>
            <a:r>
              <a:rPr lang="es-ES" sz="1050" dirty="0" smtClean="0"/>
              <a:t>y calcular </a:t>
            </a:r>
            <a:r>
              <a:rPr lang="es-ES" sz="1050" dirty="0"/>
              <a:t>duraciones, estableciendo </a:t>
            </a:r>
            <a:r>
              <a:rPr lang="es-ES" sz="1050" dirty="0" smtClean="0"/>
              <a:t>equivalencias entre </a:t>
            </a:r>
            <a:r>
              <a:rPr lang="es-ES" sz="1050" dirty="0"/>
              <a:t>días, semanas, meses y años;</a:t>
            </a:r>
          </a:p>
          <a:p>
            <a:r>
              <a:rPr lang="es-ES" sz="1050" dirty="0"/>
              <a:t>• leer y escribir números utilizando como </a:t>
            </a:r>
            <a:r>
              <a:rPr lang="es-ES" sz="1050" dirty="0" smtClean="0"/>
              <a:t>referente unitario </a:t>
            </a:r>
            <a:r>
              <a:rPr lang="es-ES" sz="1050" dirty="0"/>
              <a:t>los miles, los millones o los miles </a:t>
            </a:r>
            <a:r>
              <a:rPr lang="es-ES" sz="1050" dirty="0" smtClean="0"/>
              <a:t>de millones</a:t>
            </a:r>
            <a:r>
              <a:rPr lang="es-ES" sz="1050" dirty="0"/>
              <a:t>.</a:t>
            </a:r>
          </a:p>
          <a:p>
            <a:r>
              <a:rPr lang="es-ES" sz="1050" b="1" dirty="0"/>
              <a:t>Multiplicación y división</a:t>
            </a:r>
          </a:p>
          <a:p>
            <a:r>
              <a:rPr lang="es-ES" sz="1050" dirty="0"/>
              <a:t>Determinar resultados en situaciones </a:t>
            </a:r>
            <a:r>
              <a:rPr lang="es-ES" sz="1050" dirty="0" smtClean="0"/>
              <a:t>correspondientes a </a:t>
            </a:r>
            <a:r>
              <a:rPr lang="es-ES" sz="1050" dirty="0"/>
              <a:t>otros significados (relación proporcional </a:t>
            </a:r>
            <a:r>
              <a:rPr lang="es-ES" sz="1050" dirty="0" smtClean="0"/>
              <a:t>más compleja</a:t>
            </a:r>
            <a:r>
              <a:rPr lang="es-ES" sz="1050" dirty="0"/>
              <a:t>, comparar...).</a:t>
            </a:r>
          </a:p>
          <a:p>
            <a:r>
              <a:rPr lang="es-ES" sz="1050" b="1" dirty="0"/>
              <a:t>Cálculo oral</a:t>
            </a:r>
          </a:p>
          <a:p>
            <a:r>
              <a:rPr lang="es-ES" sz="1050" dirty="0"/>
              <a:t>Redondear números, como estrategia para el </a:t>
            </a:r>
            <a:r>
              <a:rPr lang="es-ES" sz="1050" dirty="0" smtClean="0"/>
              <a:t>cálculo aproximado </a:t>
            </a:r>
            <a:r>
              <a:rPr lang="es-ES" sz="1050" dirty="0"/>
              <a:t>de sumas, restas, productos y </a:t>
            </a:r>
            <a:r>
              <a:rPr lang="es-ES" sz="1050" dirty="0" err="1"/>
              <a:t>cuocientes</a:t>
            </a:r>
            <a:r>
              <a:rPr lang="es-ES" sz="1050" dirty="0" smtClean="0"/>
              <a:t>.</a:t>
            </a:r>
          </a:p>
          <a:p>
            <a:r>
              <a:rPr lang="es-ES" sz="1050" b="1" dirty="0"/>
              <a:t>Cálculo escrito</a:t>
            </a:r>
          </a:p>
          <a:p>
            <a:r>
              <a:rPr lang="es-ES" sz="1050" dirty="0"/>
              <a:t>Utilizar algoritmos de cálculo de productos, con </a:t>
            </a:r>
            <a:r>
              <a:rPr lang="es-ES" sz="1050" dirty="0" smtClean="0"/>
              <a:t>factores menores </a:t>
            </a:r>
            <a:r>
              <a:rPr lang="es-ES" sz="1050" dirty="0"/>
              <a:t>que 100 y de </a:t>
            </a:r>
            <a:r>
              <a:rPr lang="es-ES" sz="1050" dirty="0" err="1"/>
              <a:t>cuocientes</a:t>
            </a:r>
            <a:r>
              <a:rPr lang="es-ES" sz="1050" dirty="0"/>
              <a:t> y restos, </a:t>
            </a:r>
            <a:r>
              <a:rPr lang="es-ES" sz="1050" dirty="0" smtClean="0"/>
              <a:t>con divisores </a:t>
            </a:r>
            <a:r>
              <a:rPr lang="es-ES" sz="1050" dirty="0"/>
              <a:t>de una o dos cifras.</a:t>
            </a:r>
          </a:p>
          <a:p>
            <a:r>
              <a:rPr lang="es-ES" sz="1050" b="1" dirty="0"/>
              <a:t>Cálculo con apoyo de calculadora</a:t>
            </a:r>
          </a:p>
          <a:p>
            <a:r>
              <a:rPr lang="es-ES" sz="1050" dirty="0"/>
              <a:t>• utilizar calculadora para determinar sumas, </a:t>
            </a:r>
            <a:r>
              <a:rPr lang="es-ES" sz="1050" dirty="0" smtClean="0"/>
              <a:t>restas y </a:t>
            </a:r>
            <a:r>
              <a:rPr lang="es-ES" sz="1050" dirty="0"/>
              <a:t>productos en la resolución de problemas;</a:t>
            </a:r>
          </a:p>
          <a:p>
            <a:r>
              <a:rPr lang="es-ES" sz="1050" dirty="0"/>
              <a:t>• utilizar calculadora para determinar el </a:t>
            </a:r>
            <a:r>
              <a:rPr lang="es-ES" sz="1050" dirty="0" err="1" smtClean="0"/>
              <a:t>cuociente</a:t>
            </a:r>
            <a:r>
              <a:rPr lang="es-ES" sz="1050" dirty="0" smtClean="0"/>
              <a:t> entero </a:t>
            </a:r>
            <a:r>
              <a:rPr lang="es-ES" sz="1050" dirty="0"/>
              <a:t>y el resto, en divisiones no exactas.</a:t>
            </a:r>
          </a:p>
          <a:p>
            <a:r>
              <a:rPr lang="es-ES" sz="1050" b="1" dirty="0"/>
              <a:t>Fracciones</a:t>
            </a:r>
          </a:p>
          <a:p>
            <a:r>
              <a:rPr lang="es-ES" sz="1050" dirty="0"/>
              <a:t>En situaciones correspondientes a diversos </a:t>
            </a:r>
            <a:r>
              <a:rPr lang="es-ES" sz="1050" dirty="0" smtClean="0"/>
              <a:t>significados (</a:t>
            </a:r>
            <a:r>
              <a:rPr lang="es-ES" sz="1050" dirty="0"/>
              <a:t>partición, reparto, medida...):</a:t>
            </a:r>
          </a:p>
          <a:p>
            <a:r>
              <a:rPr lang="es-ES" sz="1050" dirty="0"/>
              <a:t>• lectura y escritura;</a:t>
            </a:r>
          </a:p>
          <a:p>
            <a:r>
              <a:rPr lang="es-ES" sz="1050" dirty="0"/>
              <a:t>• comparar y establecer equivalencias;</a:t>
            </a:r>
          </a:p>
          <a:p>
            <a:r>
              <a:rPr lang="es-ES" sz="1050" dirty="0"/>
              <a:t>• ubicar una fracción entre dos naturales, </a:t>
            </a:r>
            <a:r>
              <a:rPr lang="es-ES" sz="1050" dirty="0" smtClean="0"/>
              <a:t>utilizando la </a:t>
            </a:r>
            <a:r>
              <a:rPr lang="es-ES" sz="1050" dirty="0"/>
              <a:t>recta numérica;</a:t>
            </a:r>
          </a:p>
          <a:p>
            <a:r>
              <a:rPr lang="es-ES" sz="1050" dirty="0"/>
              <a:t>• ordenar e intercalar fracciones, con referencia </a:t>
            </a:r>
            <a:r>
              <a:rPr lang="es-ES" sz="1050" dirty="0" smtClean="0"/>
              <a:t>a la </a:t>
            </a:r>
            <a:r>
              <a:rPr lang="es-ES" sz="1050" dirty="0"/>
              <a:t>recta numérica;</a:t>
            </a:r>
          </a:p>
          <a:p>
            <a:r>
              <a:rPr lang="es-ES" sz="1050" dirty="0"/>
              <a:t>• encontrar familias de fracciones equivalentes;</a:t>
            </a:r>
          </a:p>
          <a:p>
            <a:r>
              <a:rPr lang="es-ES" sz="1050" dirty="0"/>
              <a:t>• adición y sustracción: realizar cálculos, </a:t>
            </a:r>
            <a:r>
              <a:rPr lang="es-ES" sz="1050" dirty="0" smtClean="0"/>
              <a:t>sustituyendo fracciones </a:t>
            </a:r>
            <a:r>
              <a:rPr lang="es-ES" sz="1050" dirty="0"/>
              <a:t>por otras equivalentes, cuando </a:t>
            </a:r>
            <a:r>
              <a:rPr lang="es-ES" sz="1050" dirty="0" smtClean="0"/>
              <a:t>sea necesario.</a:t>
            </a:r>
            <a:endParaRPr lang="es-ES" sz="1050" dirty="0"/>
          </a:p>
        </p:txBody>
      </p:sp>
    </p:spTree>
    <p:extLst>
      <p:ext uri="{BB962C8B-B14F-4D97-AF65-F5344CB8AC3E}">
        <p14:creationId xmlns:p14="http://schemas.microsoft.com/office/powerpoint/2010/main" xmlns="" val="9306246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Presentación de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5118</Words>
  <Application>Microsoft Office PowerPoint</Application>
  <PresentationFormat>Presentación en pantalla (4:3)</PresentationFormat>
  <Paragraphs>383</Paragraphs>
  <Slides>43</Slides>
  <Notes>9</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Presentación de PowerPoint 2010</vt:lpstr>
      <vt:lpstr>Planes y Programas de Matemáticas y Lenguaje/Comunicación. 2º Ciclo </vt:lpstr>
      <vt:lpstr>OBJETIVOS FUNDAMENTALES  5º básico - lenguaje</vt:lpstr>
      <vt:lpstr>OBJETIVOS FUNDAMENTALES VERTICALES</vt:lpstr>
      <vt:lpstr>CONTENIDOS MÍNIMOS OBLIGATORIOS  5º LENGUAJE</vt:lpstr>
      <vt:lpstr>CONTENIDOS MINIMOS OBLIGATORIOS</vt:lpstr>
      <vt:lpstr>OBJETIVOS FUNDAMENTALES  5º básico - MATEMÁTICAS</vt:lpstr>
      <vt:lpstr>OBJETIVOS FUNDAMENTALES VERTICALES</vt:lpstr>
      <vt:lpstr>CONTENIDOS MÍNIMOS OBLIGATORIOS  5º MATEMÁTICAS</vt:lpstr>
      <vt:lpstr>CONTENIDOS MINIMOS OBLIGATORIOS</vt:lpstr>
      <vt:lpstr>CONTENIDOS MINIMOS OBLIGATORIOS</vt:lpstr>
      <vt:lpstr>OBJETIVOS FUNDAMENTALES  6º básico - lenguaje</vt:lpstr>
      <vt:lpstr>OBJETIVOS FUNDAMENTALES VERTICALES</vt:lpstr>
      <vt:lpstr>OBJETIVOS FUNDAMENTALES VERTICALES</vt:lpstr>
      <vt:lpstr>CONTENIDOS MÍNIMOS OBLIGATORIOS  6º LENGUAJE</vt:lpstr>
      <vt:lpstr>CONTENIDOS MINIMOS OBLIGATORIOS</vt:lpstr>
      <vt:lpstr>CONTENIDOS MINIMOS OBLIGATORIOS</vt:lpstr>
      <vt:lpstr>OBJETIVOS FUNDAMENTALES VERTICALES</vt:lpstr>
      <vt:lpstr>OBJETIVOS FUNDAMENTALES  6º básico - MATEMÁTICAS</vt:lpstr>
      <vt:lpstr>OBJETIVOS FUNDAMENTALES VERTICALES</vt:lpstr>
      <vt:lpstr>CONTENIDOS MÍNIMOS OBLIGATORIOS  6º MATEMÁTICAS</vt:lpstr>
      <vt:lpstr>CONTENIDOS MINIMOS OBLIGATORIOS</vt:lpstr>
      <vt:lpstr>CONTENIDOS MINIMOS OBLIGATORIOS</vt:lpstr>
      <vt:lpstr>OBJETIVOS FUNDAMENTALES  7º básico - lenguaje</vt:lpstr>
      <vt:lpstr>OBJETIVOS FUNDAMENTALES VERTICALES</vt:lpstr>
      <vt:lpstr>CONTENIDOS MÍNIMOS OBLIGATORIOS  7º LENGUAJE</vt:lpstr>
      <vt:lpstr>CONTENIDOS MINIMOS OBLIGATORIOS</vt:lpstr>
      <vt:lpstr>CONTENIDOS MINIMOS OBLIGATORIOS</vt:lpstr>
      <vt:lpstr>OBJETIVOS FUNDAMENTALES  7º básico - MATEMÁTICAS</vt:lpstr>
      <vt:lpstr>OBJETIVOS FUNDAMENTALES VERTICALES</vt:lpstr>
      <vt:lpstr>CONTENIDOS MÍNIMOS OBLIGATORIOS  7º MATEMÁTICAS</vt:lpstr>
      <vt:lpstr>CONTENIDOS MINIMOS OBLIGATORIOS</vt:lpstr>
      <vt:lpstr>CONTENIDOS MINIMOS OBLIGATORIOS</vt:lpstr>
      <vt:lpstr>OBJETIVOS FUNDAMENTALES  8º básico - lenguaje</vt:lpstr>
      <vt:lpstr>OBJETIVOS FUNDAMENTALES VERTICALES</vt:lpstr>
      <vt:lpstr>CONTENIDOS MÍNIMOS OBLIGATORIOS  8º LENGUAJE</vt:lpstr>
      <vt:lpstr>CONTENIDOS MINIMOS OBLIGATORIOS</vt:lpstr>
      <vt:lpstr>CONTENIDOS MINIMOS OBLIGATORIOS</vt:lpstr>
      <vt:lpstr>OBJETIVOS FUNDAMENTALES  8º básico - MATEMÁTICAS</vt:lpstr>
      <vt:lpstr>OBJETIVOS FUNDAMENTALES VERTICALES</vt:lpstr>
      <vt:lpstr>CONTENIDOS MÍNIMOS OBLIGATORIOS  8º MATEMÁTICAS</vt:lpstr>
      <vt:lpstr>CONTENIDOS MINIMOS OBLIGATORIOS</vt:lpstr>
      <vt:lpstr>CONTENIDOS MINIMOS OBLIGATORIOS</vt:lpstr>
      <vt:lpstr>CONTENIDOS MINIMOS OBLIGATORIOS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2011-11-30T15:00:48Z</dcterms:created>
  <dcterms:modified xsi:type="dcterms:W3CDTF">2012-04-09T21:57:12Z</dcterms:modified>
</cp:coreProperties>
</file>