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11" name="10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E3E4498-CD60-434A-AFB6-15DAEBC8092E}" type="datetimeFigureOut">
              <a:rPr lang="es-ES" smtClean="0"/>
              <a:pPr/>
              <a:t>08/05/2008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C9ABD95-47A4-4988-9699-F268518EABC0}" type="slidenum">
              <a:rPr lang="es-ES" smtClean="0"/>
              <a:pPr/>
              <a:t>‹Nº›</a:t>
            </a:fld>
            <a:endParaRPr lang="es-E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E3E4498-CD60-434A-AFB6-15DAEBC8092E}" type="datetimeFigureOut">
              <a:rPr lang="es-ES" smtClean="0"/>
              <a:pPr/>
              <a:t>08/05/2008</a:t>
            </a:fld>
            <a:endParaRPr lang="es-ES"/>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S"/>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C9ABD95-47A4-4988-9699-F268518EABC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 y="1357299"/>
            <a:ext cx="8458200" cy="1928825"/>
          </a:xfrm>
        </p:spPr>
        <p:txBody>
          <a:bodyPr>
            <a:normAutofit/>
          </a:bodyPr>
          <a:lstStyle/>
          <a:p>
            <a:pPr algn="ctr"/>
            <a:r>
              <a:rPr lang="es-CL" sz="5400" b="1" dirty="0" smtClean="0"/>
              <a:t>“La </a:t>
            </a:r>
            <a:r>
              <a:rPr lang="es-CL" sz="5400" b="1" dirty="0" smtClean="0"/>
              <a:t>Entrevista Con </a:t>
            </a:r>
            <a:r>
              <a:rPr lang="es-CL" sz="5400" b="1" dirty="0" smtClean="0"/>
              <a:t>el </a:t>
            </a:r>
            <a:r>
              <a:rPr lang="es-CL" sz="5400" b="1" dirty="0" smtClean="0"/>
              <a:t>Adolescente</a:t>
            </a:r>
            <a:r>
              <a:rPr lang="es-CL" sz="5400" b="1" dirty="0" smtClean="0"/>
              <a:t>”</a:t>
            </a:r>
            <a:endParaRPr lang="es-ES" sz="5400" b="1" dirty="0"/>
          </a:p>
        </p:txBody>
      </p:sp>
      <p:pic>
        <p:nvPicPr>
          <p:cNvPr id="4" name="3 Imagen" descr="f3.jpg"/>
          <p:cNvPicPr>
            <a:picLocks noChangeAspect="1"/>
          </p:cNvPicPr>
          <p:nvPr/>
        </p:nvPicPr>
        <p:blipFill>
          <a:blip r:embed="rId2"/>
          <a:stretch>
            <a:fillRect/>
          </a:stretch>
        </p:blipFill>
        <p:spPr>
          <a:xfrm>
            <a:off x="2786050" y="4357694"/>
            <a:ext cx="3429024" cy="174704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610244"/>
          </a:xfrm>
        </p:spPr>
        <p:txBody>
          <a:bodyPr>
            <a:normAutofit lnSpcReduction="10000"/>
          </a:bodyPr>
          <a:lstStyle/>
          <a:p>
            <a:pPr>
              <a:buNone/>
            </a:pPr>
            <a:r>
              <a:rPr lang="es-CL" sz="2800" b="1" u="sng" dirty="0" smtClean="0"/>
              <a:t>Exploración física</a:t>
            </a:r>
            <a:r>
              <a:rPr lang="es-CL" sz="2800" b="1" dirty="0" smtClean="0"/>
              <a:t> </a:t>
            </a:r>
          </a:p>
          <a:p>
            <a:r>
              <a:rPr lang="es-CL" sz="2800" dirty="0" smtClean="0"/>
              <a:t>Preguntar  al adolescente si prefiere estar  acompañado. </a:t>
            </a:r>
          </a:p>
          <a:p>
            <a:r>
              <a:rPr lang="es-CL" sz="2800" dirty="0" smtClean="0"/>
              <a:t>Verbalizar los hallazgos normales que se encuentran para bajar niveles de ansiedad. </a:t>
            </a:r>
          </a:p>
          <a:p>
            <a:r>
              <a:rPr lang="es-CL" sz="2800" dirty="0" smtClean="0"/>
              <a:t>Entre las preocupaciones de los adolescentes todo lo relacionado con el aspecto ocupa un lugar destacado. </a:t>
            </a:r>
          </a:p>
          <a:p>
            <a:r>
              <a:rPr lang="es-CL" sz="2800" dirty="0" smtClean="0"/>
              <a:t>Explorar la propia percepción corporal (“¿cómo ves tu cuerpo?”). </a:t>
            </a:r>
          </a:p>
          <a:p>
            <a:r>
              <a:rPr lang="es-CL" sz="2800" dirty="0" smtClean="0"/>
              <a:t>Explorar actitudes y temores respecto a la sexualidad.</a:t>
            </a:r>
          </a:p>
          <a:p>
            <a:pPr>
              <a:buNone/>
            </a:pPr>
            <a:endParaRPr lang="es-CL" sz="2800" dirty="0" smtClean="0"/>
          </a:p>
          <a:p>
            <a:pPr>
              <a:buNone/>
            </a:pPr>
            <a:endParaRPr lang="es-E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610244"/>
          </a:xfrm>
        </p:spPr>
        <p:txBody>
          <a:bodyPr>
            <a:normAutofit lnSpcReduction="10000"/>
          </a:bodyPr>
          <a:lstStyle/>
          <a:p>
            <a:pPr>
              <a:buNone/>
            </a:pPr>
            <a:r>
              <a:rPr lang="es-CL" b="1" u="sng" dirty="0" smtClean="0"/>
              <a:t>Fase resolutiva</a:t>
            </a:r>
          </a:p>
          <a:p>
            <a:r>
              <a:rPr lang="es-CL" dirty="0" smtClean="0"/>
              <a:t>Orientar frente a aconsejar. El adolescente debe sentir que toma sus propias decisiones.</a:t>
            </a:r>
          </a:p>
          <a:p>
            <a:r>
              <a:rPr lang="es-CL" dirty="0" smtClean="0"/>
              <a:t>Criticar la actividad NO al adolescente (“Fumar no es sano en absoluto</a:t>
            </a:r>
            <a:r>
              <a:rPr lang="es-CL" dirty="0" smtClean="0"/>
              <a:t>”).</a:t>
            </a:r>
            <a:endParaRPr lang="es-CL" dirty="0" smtClean="0"/>
          </a:p>
          <a:p>
            <a:r>
              <a:rPr lang="es-CL" dirty="0" smtClean="0"/>
              <a:t>Resaltar modelos de comportamiento positivos (deportistas, solidarios</a:t>
            </a:r>
            <a:r>
              <a:rPr lang="es-CL" dirty="0" smtClean="0"/>
              <a:t>).</a:t>
            </a:r>
            <a:endParaRPr lang="es-CL" dirty="0" smtClean="0"/>
          </a:p>
          <a:p>
            <a:r>
              <a:rPr lang="es-CL" dirty="0" smtClean="0"/>
              <a:t>Insistir  en </a:t>
            </a:r>
            <a:r>
              <a:rPr lang="es-CL" dirty="0" smtClean="0"/>
              <a:t>efectos a corto plazo, no entienden el largo </a:t>
            </a:r>
            <a:r>
              <a:rPr lang="es-CL" dirty="0" smtClean="0"/>
              <a:t>plazo.</a:t>
            </a:r>
          </a:p>
          <a:p>
            <a:r>
              <a:rPr lang="es-CL" dirty="0" smtClean="0"/>
              <a:t>Ofrecer  varias opciones de comportamiento para que puedan elegir</a:t>
            </a:r>
          </a:p>
          <a:p>
            <a:r>
              <a:rPr lang="es-CL" dirty="0" smtClean="0"/>
              <a:t>Empezar con cambios ligeros.</a:t>
            </a:r>
          </a:p>
          <a:p>
            <a:endParaRPr lang="es-CL" dirty="0" smtClean="0"/>
          </a:p>
          <a:p>
            <a:pPr>
              <a:buNone/>
            </a:pPr>
            <a:endParaRPr lang="es-CL" dirty="0" smtClean="0"/>
          </a:p>
          <a:p>
            <a:pPr>
              <a:buNone/>
            </a:pPr>
            <a:endParaRPr lang="es-E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286544"/>
          </a:xfrm>
        </p:spPr>
        <p:txBody>
          <a:bodyPr>
            <a:noAutofit/>
          </a:bodyPr>
          <a:lstStyle/>
          <a:p>
            <a:r>
              <a:rPr lang="es-CL" sz="2900" dirty="0" smtClean="0"/>
              <a:t>Si el problema es grave, aumentar la vinculación. </a:t>
            </a:r>
          </a:p>
          <a:p>
            <a:r>
              <a:rPr lang="es-CL" sz="2900" dirty="0" smtClean="0"/>
              <a:t>Convencerle de que tiene un problema.</a:t>
            </a:r>
          </a:p>
          <a:p>
            <a:r>
              <a:rPr lang="es-CL" sz="2900" dirty="0" smtClean="0"/>
              <a:t>Conseguir que lo hable con su familia.</a:t>
            </a:r>
          </a:p>
          <a:p>
            <a:r>
              <a:rPr lang="es-CL" sz="2900" dirty="0" smtClean="0"/>
              <a:t>Derivar a nivel especializado (Ej.: GES) sin perder el rol de coordinador  de cuidados.</a:t>
            </a:r>
          </a:p>
          <a:p>
            <a:r>
              <a:rPr lang="es-CL" sz="2900" dirty="0" smtClean="0"/>
              <a:t>Negociar información a compartir con los padres.</a:t>
            </a:r>
          </a:p>
          <a:p>
            <a:r>
              <a:rPr lang="es-CL" sz="2900" dirty="0" smtClean="0"/>
              <a:t>Reunión con el progenitor que venía acompañando al adolescente.</a:t>
            </a:r>
          </a:p>
          <a:p>
            <a:r>
              <a:rPr lang="es-CL" sz="2900" dirty="0" smtClean="0"/>
              <a:t>Cierre de la entrevista invitando a nueva sesión.</a:t>
            </a:r>
            <a:endParaRPr lang="es-ES" sz="2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42"/>
            <a:ext cx="8229600" cy="785818"/>
          </a:xfrm>
        </p:spPr>
        <p:txBody>
          <a:bodyPr>
            <a:normAutofit/>
          </a:bodyPr>
          <a:lstStyle/>
          <a:p>
            <a:pPr algn="ctr"/>
            <a:r>
              <a:rPr lang="es-CL" dirty="0" smtClean="0"/>
              <a:t>Abordaje de problemas</a:t>
            </a:r>
            <a:endParaRPr lang="es-ES" dirty="0"/>
          </a:p>
        </p:txBody>
      </p:sp>
      <p:sp>
        <p:nvSpPr>
          <p:cNvPr id="3" name="2 Marcador de contenido"/>
          <p:cNvSpPr>
            <a:spLocks noGrp="1"/>
          </p:cNvSpPr>
          <p:nvPr>
            <p:ph idx="1"/>
          </p:nvPr>
        </p:nvSpPr>
        <p:spPr>
          <a:xfrm>
            <a:off x="457200" y="1571612"/>
            <a:ext cx="8229600" cy="4752988"/>
          </a:xfrm>
        </p:spPr>
        <p:txBody>
          <a:bodyPr>
            <a:normAutofit/>
          </a:bodyPr>
          <a:lstStyle/>
          <a:p>
            <a:pPr>
              <a:buNone/>
            </a:pPr>
            <a:r>
              <a:rPr lang="es-CL" b="1" dirty="0" smtClean="0"/>
              <a:t>Es necesario interrogar sobre:</a:t>
            </a:r>
          </a:p>
          <a:p>
            <a:r>
              <a:rPr lang="es-CL" dirty="0" smtClean="0"/>
              <a:t>Comportamiento sexual.</a:t>
            </a:r>
          </a:p>
          <a:p>
            <a:r>
              <a:rPr lang="es-CL" dirty="0" smtClean="0"/>
              <a:t>Consumo de tóxicos.</a:t>
            </a:r>
          </a:p>
          <a:p>
            <a:r>
              <a:rPr lang="es-CL" dirty="0" smtClean="0"/>
              <a:t>Trastornos de alimentación.</a:t>
            </a:r>
          </a:p>
          <a:p>
            <a:r>
              <a:rPr lang="es-CL" dirty="0" smtClean="0"/>
              <a:t>Relaciones sociales.</a:t>
            </a:r>
          </a:p>
          <a:p>
            <a:r>
              <a:rPr lang="es-CL" dirty="0" smtClean="0"/>
              <a:t>Dudas sobre sexualidad y embarazo.</a:t>
            </a:r>
          </a:p>
          <a:p>
            <a:r>
              <a:rPr lang="es-CL" dirty="0" smtClean="0"/>
              <a:t>Problemas de salud mental.</a:t>
            </a:r>
          </a:p>
          <a:p>
            <a:r>
              <a:rPr lang="es-CL" dirty="0" smtClean="0"/>
              <a:t>Trastornos por ansiedad y depresivos.</a:t>
            </a:r>
          </a:p>
          <a:p>
            <a:r>
              <a:rPr lang="es-CL" dirty="0" smtClean="0"/>
              <a:t>Somatizaciones (Ojo con las quejas y síntomas banales que se repiten).</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42"/>
            <a:ext cx="8229600" cy="642942"/>
          </a:xfrm>
        </p:spPr>
        <p:txBody>
          <a:bodyPr>
            <a:normAutofit/>
          </a:bodyPr>
          <a:lstStyle/>
          <a:p>
            <a:r>
              <a:rPr lang="es-CL" dirty="0" smtClean="0"/>
              <a:t>Problemas de tipo relacional</a:t>
            </a:r>
            <a:endParaRPr lang="es-ES" dirty="0"/>
          </a:p>
        </p:txBody>
      </p:sp>
      <p:sp>
        <p:nvSpPr>
          <p:cNvPr id="3" name="2 Marcador de contenido"/>
          <p:cNvSpPr>
            <a:spLocks noGrp="1"/>
          </p:cNvSpPr>
          <p:nvPr>
            <p:ph idx="1"/>
          </p:nvPr>
        </p:nvSpPr>
        <p:spPr>
          <a:xfrm>
            <a:off x="457200" y="1214422"/>
            <a:ext cx="8229600" cy="5357850"/>
          </a:xfrm>
        </p:spPr>
        <p:txBody>
          <a:bodyPr>
            <a:normAutofit fontScale="77500" lnSpcReduction="20000"/>
          </a:bodyPr>
          <a:lstStyle/>
          <a:p>
            <a:pPr>
              <a:buNone/>
            </a:pPr>
            <a:r>
              <a:rPr lang="es-CL" b="1" dirty="0" smtClean="0"/>
              <a:t>Adolescente poco comunicativo y huraño: </a:t>
            </a:r>
            <a:r>
              <a:rPr lang="es-CL" dirty="0" smtClean="0"/>
              <a:t>no olvidar que son barreras de defensa! Se pueden sobrellevar:</a:t>
            </a:r>
          </a:p>
          <a:p>
            <a:r>
              <a:rPr lang="es-CL" dirty="0" smtClean="0"/>
              <a:t>Contrarrestando la imagen, fijándonos en otros aspectos que presenta el adolescente.</a:t>
            </a:r>
          </a:p>
          <a:p>
            <a:r>
              <a:rPr lang="es-CL" dirty="0" smtClean="0"/>
              <a:t>Desarrollando la relación antes que la comunicación.</a:t>
            </a:r>
          </a:p>
          <a:p>
            <a:pPr>
              <a:buNone/>
            </a:pPr>
            <a:endParaRPr lang="es-CL" b="1" dirty="0" smtClean="0"/>
          </a:p>
          <a:p>
            <a:pPr>
              <a:buNone/>
            </a:pPr>
            <a:r>
              <a:rPr lang="es-CL" b="1" dirty="0" smtClean="0"/>
              <a:t>Si persiste hostil: </a:t>
            </a:r>
          </a:p>
          <a:p>
            <a:r>
              <a:rPr lang="es-CL" dirty="0" smtClean="0"/>
              <a:t>No</a:t>
            </a:r>
            <a:r>
              <a:rPr lang="es-CL" b="1" dirty="0" smtClean="0"/>
              <a:t> </a:t>
            </a:r>
            <a:r>
              <a:rPr lang="es-CL" dirty="0" smtClean="0"/>
              <a:t>involucrarse en la emoción negativa.</a:t>
            </a:r>
          </a:p>
          <a:p>
            <a:r>
              <a:rPr lang="es-CL" dirty="0" smtClean="0"/>
              <a:t>Recordar que el profesional no es el motivo de su rabia.</a:t>
            </a:r>
          </a:p>
          <a:p>
            <a:r>
              <a:rPr lang="es-CL" dirty="0" smtClean="0"/>
              <a:t>Aludir a su actitud: “Veo que muy estás enfadado”.</a:t>
            </a:r>
          </a:p>
          <a:p>
            <a:r>
              <a:rPr lang="es-CL" dirty="0" smtClean="0"/>
              <a:t> Mostrar los propios sentimientos.</a:t>
            </a:r>
          </a:p>
          <a:p>
            <a:r>
              <a:rPr lang="es-CL" dirty="0" smtClean="0"/>
              <a:t>Poner límites si fuera necesario: “No encuentro la razón por la que tenga que admitir tu actitud, si no cambias…”</a:t>
            </a:r>
          </a:p>
          <a:p>
            <a:r>
              <a:rPr lang="es-CL" dirty="0" smtClean="0"/>
              <a:t>Pedir disculpa si se ha cometido alguna falta.</a:t>
            </a:r>
          </a:p>
          <a:p>
            <a:pPr>
              <a:buNone/>
            </a:pPr>
            <a:endParaRPr lang="es-CL" dirty="0" smtClean="0"/>
          </a:p>
          <a:p>
            <a:endParaRPr lang="es-CL" dirty="0" smtClean="0"/>
          </a:p>
          <a:p>
            <a:pPr>
              <a:buNone/>
            </a:pPr>
            <a:endParaRPr lang="es-CL" dirty="0" smtClean="0"/>
          </a:p>
          <a:p>
            <a:endParaRPr lang="es-E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538806"/>
          </a:xfrm>
        </p:spPr>
        <p:txBody>
          <a:bodyPr>
            <a:normAutofit fontScale="92500" lnSpcReduction="10000"/>
          </a:bodyPr>
          <a:lstStyle/>
          <a:p>
            <a:pPr>
              <a:buNone/>
            </a:pPr>
            <a:r>
              <a:rPr lang="es-CL" b="1" dirty="0" smtClean="0"/>
              <a:t>Si permanece en silencio:</a:t>
            </a:r>
          </a:p>
          <a:p>
            <a:pPr>
              <a:buNone/>
            </a:pPr>
            <a:endParaRPr lang="es-CL" b="1" dirty="0" smtClean="0"/>
          </a:p>
          <a:p>
            <a:r>
              <a:rPr lang="es-CL" dirty="0" smtClean="0"/>
              <a:t>Revisar la historia para orientar el motivo.</a:t>
            </a:r>
          </a:p>
          <a:p>
            <a:r>
              <a:rPr lang="es-CL" dirty="0" smtClean="0"/>
              <a:t>Armarse de paciencia.</a:t>
            </a:r>
          </a:p>
          <a:p>
            <a:r>
              <a:rPr lang="es-CL" dirty="0" smtClean="0"/>
              <a:t>Buscar temas de interés común: “Yo también odio las matemáticas”.</a:t>
            </a:r>
          </a:p>
          <a:p>
            <a:r>
              <a:rPr lang="es-CL" dirty="0" smtClean="0"/>
              <a:t>Señalamiento de su actitud seguido de empatía: “Me imagino como te sientes en estos momentos”.</a:t>
            </a:r>
          </a:p>
          <a:p>
            <a:r>
              <a:rPr lang="es-CL" dirty="0" smtClean="0"/>
              <a:t>Sentido del humor: “¿Qué hace una chica como tú en un sitio como éste?”.</a:t>
            </a:r>
          </a:p>
          <a:p>
            <a:r>
              <a:rPr lang="es-CL" dirty="0" smtClean="0"/>
              <a:t>No dejar que el silencio controle la entrevista: si no progresa finalizar y citar para otro día.</a:t>
            </a:r>
          </a:p>
          <a:p>
            <a:pPr>
              <a:buNone/>
            </a:pP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642942"/>
          </a:xfrm>
        </p:spPr>
        <p:txBody>
          <a:bodyPr>
            <a:normAutofit/>
          </a:bodyPr>
          <a:lstStyle/>
          <a:p>
            <a:r>
              <a:rPr lang="es-CL" dirty="0" smtClean="0"/>
              <a:t>Confidencialidad</a:t>
            </a:r>
            <a:endParaRPr lang="es-ES" dirty="0"/>
          </a:p>
        </p:txBody>
      </p:sp>
      <p:sp>
        <p:nvSpPr>
          <p:cNvPr id="3" name="2 Marcador de contenido"/>
          <p:cNvSpPr>
            <a:spLocks noGrp="1"/>
          </p:cNvSpPr>
          <p:nvPr>
            <p:ph idx="1"/>
          </p:nvPr>
        </p:nvSpPr>
        <p:spPr>
          <a:xfrm>
            <a:off x="457200" y="1214422"/>
            <a:ext cx="8229600" cy="5110178"/>
          </a:xfrm>
        </p:spPr>
        <p:txBody>
          <a:bodyPr>
            <a:normAutofit fontScale="92500" lnSpcReduction="20000"/>
          </a:bodyPr>
          <a:lstStyle/>
          <a:p>
            <a:r>
              <a:rPr lang="es-CL" dirty="0" smtClean="0"/>
              <a:t>Es fundamental ofrecer un espacio independiente de los padres, donde dejemos claro que el contenido de la conversación no será comentado sin su permiso. No explicitar esto puede llevar  al fracaso los bienintencionados intentos por construir una relación con el adolescente. </a:t>
            </a:r>
          </a:p>
          <a:p>
            <a:pPr>
              <a:buNone/>
            </a:pPr>
            <a:endParaRPr lang="es-CL" dirty="0" smtClean="0"/>
          </a:p>
          <a:p>
            <a:r>
              <a:rPr lang="es-CL" dirty="0" smtClean="0"/>
              <a:t>Debe quedar muy clara nuestra obligación ética y legal al respecto. En situaciones que se prevean complicaciones en relación con este tema será conveniente explicitar las excepciones que tiene, que básicamente son el riesgo para la vida del adolescente o el riesgo importante para otras personas.     </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96086"/>
          </a:xfrm>
        </p:spPr>
        <p:txBody>
          <a:bodyPr>
            <a:normAutofit fontScale="90000"/>
          </a:bodyPr>
          <a:lstStyle/>
          <a:p>
            <a:pPr algn="ctr"/>
            <a:r>
              <a:rPr lang="es-CL" sz="4000" b="1" dirty="0" smtClean="0"/>
              <a:t>HABILIDADES DE COMUNICACION</a:t>
            </a:r>
            <a:endParaRPr lang="es-ES" sz="4000" b="1" dirty="0"/>
          </a:p>
        </p:txBody>
      </p:sp>
      <p:sp>
        <p:nvSpPr>
          <p:cNvPr id="3" name="2 Marcador de contenido"/>
          <p:cNvSpPr>
            <a:spLocks noGrp="1"/>
          </p:cNvSpPr>
          <p:nvPr>
            <p:ph idx="1"/>
          </p:nvPr>
        </p:nvSpPr>
        <p:spPr>
          <a:xfrm>
            <a:off x="457200" y="1714488"/>
            <a:ext cx="8229600" cy="4860048"/>
          </a:xfrm>
        </p:spPr>
        <p:txBody>
          <a:bodyPr>
            <a:noAutofit/>
          </a:bodyPr>
          <a:lstStyle/>
          <a:p>
            <a:r>
              <a:rPr lang="es-CL" sz="3200" dirty="0" smtClean="0"/>
              <a:t>Habilidades no verbales para reconocer y expresar </a:t>
            </a:r>
            <a:r>
              <a:rPr lang="es-CL" sz="3200" dirty="0" smtClean="0"/>
              <a:t>emociones.</a:t>
            </a:r>
            <a:endParaRPr lang="es-CL" sz="3200" dirty="0" smtClean="0"/>
          </a:p>
          <a:p>
            <a:r>
              <a:rPr lang="es-CL" sz="3200" dirty="0" smtClean="0"/>
              <a:t>Habilidades verbales para expresar sensibilidad a los sentimientos  del </a:t>
            </a:r>
            <a:r>
              <a:rPr lang="es-CL" sz="3200" dirty="0" smtClean="0"/>
              <a:t>adolescente.</a:t>
            </a:r>
            <a:endParaRPr lang="es-CL" sz="3200" dirty="0" smtClean="0"/>
          </a:p>
          <a:p>
            <a:r>
              <a:rPr lang="es-CL" sz="3200" dirty="0" smtClean="0"/>
              <a:t>Bidireccionalidad en la </a:t>
            </a:r>
            <a:r>
              <a:rPr lang="es-CL" sz="3200" dirty="0" smtClean="0"/>
              <a:t>comunicación.</a:t>
            </a:r>
            <a:endParaRPr lang="es-CL" sz="3200" dirty="0" smtClean="0"/>
          </a:p>
          <a:p>
            <a:r>
              <a:rPr lang="es-CL" sz="3200" dirty="0" smtClean="0"/>
              <a:t>Hacer preguntas directas sobre temas </a:t>
            </a:r>
            <a:r>
              <a:rPr lang="es-CL" sz="3200" dirty="0" smtClean="0"/>
              <a:t>psicosociales.</a:t>
            </a:r>
            <a:endParaRPr lang="es-CL" sz="3200" dirty="0" smtClean="0"/>
          </a:p>
          <a:p>
            <a:r>
              <a:rPr lang="es-CL" sz="3200" dirty="0" smtClean="0"/>
              <a:t>Escuchar con </a:t>
            </a:r>
            <a:r>
              <a:rPr lang="es-CL" sz="3200" dirty="0" smtClean="0"/>
              <a:t>atención.</a:t>
            </a:r>
            <a:endParaRPr lang="es-E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457200"/>
            <a:ext cx="8686800" cy="1257288"/>
          </a:xfrm>
        </p:spPr>
        <p:txBody>
          <a:bodyPr>
            <a:noAutofit/>
          </a:bodyPr>
          <a:lstStyle/>
          <a:p>
            <a:r>
              <a:rPr lang="es-CL" sz="4000" dirty="0" smtClean="0"/>
              <a:t>Las habilidades de comunicación:</a:t>
            </a:r>
            <a:endParaRPr lang="es-ES" sz="4000" dirty="0"/>
          </a:p>
        </p:txBody>
      </p:sp>
      <p:sp>
        <p:nvSpPr>
          <p:cNvPr id="3" name="2 Marcador de contenido"/>
          <p:cNvSpPr>
            <a:spLocks noGrp="1"/>
          </p:cNvSpPr>
          <p:nvPr>
            <p:ph idx="1"/>
          </p:nvPr>
        </p:nvSpPr>
        <p:spPr>
          <a:xfrm>
            <a:off x="457200" y="1928802"/>
            <a:ext cx="8229600" cy="4645734"/>
          </a:xfrm>
        </p:spPr>
        <p:txBody>
          <a:bodyPr>
            <a:normAutofit/>
          </a:bodyPr>
          <a:lstStyle/>
          <a:p>
            <a:r>
              <a:rPr lang="es-CL" sz="4000" dirty="0" smtClean="0"/>
              <a:t>Evitan </a:t>
            </a:r>
            <a:r>
              <a:rPr lang="es-CL" sz="4000" dirty="0" smtClean="0"/>
              <a:t>un diagnóstico </a:t>
            </a:r>
            <a:r>
              <a:rPr lang="es-CL" sz="4000" dirty="0" smtClean="0"/>
              <a:t>incorrecto.</a:t>
            </a:r>
            <a:endParaRPr lang="es-CL" sz="4000" dirty="0" smtClean="0"/>
          </a:p>
          <a:p>
            <a:r>
              <a:rPr lang="es-CL" sz="4000" dirty="0" smtClean="0"/>
              <a:t>Aseguran seguimiento del </a:t>
            </a:r>
            <a:r>
              <a:rPr lang="es-CL" sz="4000" dirty="0" smtClean="0"/>
              <a:t>tratamiento.</a:t>
            </a:r>
            <a:endParaRPr lang="es-CL" sz="4000" dirty="0" smtClean="0"/>
          </a:p>
          <a:p>
            <a:r>
              <a:rPr lang="es-CL" sz="4000" dirty="0" smtClean="0"/>
              <a:t>Provienen futuros problemas de </a:t>
            </a:r>
            <a:r>
              <a:rPr lang="es-CL" sz="4000" dirty="0" smtClean="0"/>
              <a:t>salud.</a:t>
            </a:r>
            <a:endParaRPr lang="es-E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457200"/>
            <a:ext cx="8686800" cy="1042974"/>
          </a:xfrm>
        </p:spPr>
        <p:txBody>
          <a:bodyPr>
            <a:noAutofit/>
          </a:bodyPr>
          <a:lstStyle/>
          <a:p>
            <a:r>
              <a:rPr lang="es-CL" sz="3600" dirty="0" smtClean="0"/>
              <a:t>Características que distinguen al </a:t>
            </a:r>
            <a:r>
              <a:rPr lang="es-CL" sz="3600" dirty="0" smtClean="0"/>
              <a:t>adolescente</a:t>
            </a:r>
            <a:endParaRPr lang="es-ES" sz="3600" dirty="0"/>
          </a:p>
        </p:txBody>
      </p:sp>
      <p:sp>
        <p:nvSpPr>
          <p:cNvPr id="3" name="2 Marcador de contenido"/>
          <p:cNvSpPr>
            <a:spLocks noGrp="1"/>
          </p:cNvSpPr>
          <p:nvPr>
            <p:ph idx="1"/>
          </p:nvPr>
        </p:nvSpPr>
        <p:spPr>
          <a:xfrm>
            <a:off x="502920" y="1928802"/>
            <a:ext cx="8183880" cy="3786214"/>
          </a:xfrm>
        </p:spPr>
        <p:txBody>
          <a:bodyPr>
            <a:normAutofit fontScale="92500" lnSpcReduction="20000"/>
          </a:bodyPr>
          <a:lstStyle/>
          <a:p>
            <a:r>
              <a:rPr lang="es-CL" sz="3200" dirty="0" smtClean="0"/>
              <a:t>Son </a:t>
            </a:r>
            <a:r>
              <a:rPr lang="es-CL" sz="3200" dirty="0" smtClean="0"/>
              <a:t>impacientes pero también </a:t>
            </a:r>
            <a:r>
              <a:rPr lang="es-CL" sz="3200" dirty="0" smtClean="0"/>
              <a:t>resignados.</a:t>
            </a:r>
            <a:endParaRPr lang="es-CL" sz="3200" dirty="0" smtClean="0"/>
          </a:p>
          <a:p>
            <a:r>
              <a:rPr lang="es-CL" sz="3200" dirty="0" smtClean="0"/>
              <a:t>Muy pocos critican fundamentalmente los valores de la familia o a los </a:t>
            </a:r>
            <a:r>
              <a:rPr lang="es-CL" sz="3200" dirty="0" smtClean="0"/>
              <a:t>adultos.</a:t>
            </a:r>
            <a:endParaRPr lang="es-CL" sz="3200" dirty="0" smtClean="0"/>
          </a:p>
          <a:p>
            <a:r>
              <a:rPr lang="es-CL" sz="3200" dirty="0" smtClean="0"/>
              <a:t>Grupales, no </a:t>
            </a:r>
            <a:r>
              <a:rPr lang="es-CL" sz="3200" dirty="0" smtClean="0"/>
              <a:t>solitarios.</a:t>
            </a:r>
            <a:endParaRPr lang="es-CL" sz="3200" dirty="0" smtClean="0"/>
          </a:p>
          <a:p>
            <a:r>
              <a:rPr lang="es-CL" sz="3200" dirty="0" smtClean="0"/>
              <a:t>No sintonizan fácilmente con adultos, y menos, si les son </a:t>
            </a:r>
            <a:r>
              <a:rPr lang="es-CL" sz="3200" dirty="0" smtClean="0"/>
              <a:t>desconocidos.</a:t>
            </a:r>
            <a:endParaRPr lang="es-CL" sz="3200" dirty="0" smtClean="0"/>
          </a:p>
          <a:p>
            <a:r>
              <a:rPr lang="es-CL" sz="3200" dirty="0" smtClean="0"/>
              <a:t>De manera especial necesitan GARANTIA DE </a:t>
            </a:r>
            <a:r>
              <a:rPr lang="es-CL" sz="3200" dirty="0" smtClean="0"/>
              <a:t>CONFIDENCIALIDAD. </a:t>
            </a:r>
            <a:endParaRPr lang="es-E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4"/>
            <a:ext cx="8229600" cy="1000132"/>
          </a:xfrm>
        </p:spPr>
        <p:txBody>
          <a:bodyPr>
            <a:noAutofit/>
          </a:bodyPr>
          <a:lstStyle/>
          <a:p>
            <a:r>
              <a:rPr lang="es-CL" dirty="0" smtClean="0"/>
              <a:t>Directrices básicas para la entrevista con el adolescente</a:t>
            </a:r>
            <a:endParaRPr lang="es-ES" dirty="0"/>
          </a:p>
        </p:txBody>
      </p:sp>
      <p:sp>
        <p:nvSpPr>
          <p:cNvPr id="3" name="2 Marcador de contenido"/>
          <p:cNvSpPr>
            <a:spLocks noGrp="1"/>
          </p:cNvSpPr>
          <p:nvPr>
            <p:ph idx="1"/>
          </p:nvPr>
        </p:nvSpPr>
        <p:spPr>
          <a:xfrm>
            <a:off x="502920" y="1928802"/>
            <a:ext cx="8183880" cy="4143404"/>
          </a:xfrm>
        </p:spPr>
        <p:txBody>
          <a:bodyPr>
            <a:normAutofit fontScale="85000" lnSpcReduction="20000"/>
          </a:bodyPr>
          <a:lstStyle/>
          <a:p>
            <a:r>
              <a:rPr lang="es-CL" dirty="0" smtClean="0"/>
              <a:t>Comunicarse </a:t>
            </a:r>
            <a:r>
              <a:rPr lang="es-CL" dirty="0" smtClean="0"/>
              <a:t>no es sólo hablar, es relacionarse entre </a:t>
            </a:r>
            <a:r>
              <a:rPr lang="es-CL" dirty="0" smtClean="0"/>
              <a:t>personas.</a:t>
            </a:r>
            <a:endParaRPr lang="es-CL" dirty="0" smtClean="0"/>
          </a:p>
          <a:p>
            <a:r>
              <a:rPr lang="es-CL" dirty="0" smtClean="0"/>
              <a:t>Esto significa presentarse como personas, no como “el profesional tratante</a:t>
            </a:r>
            <a:r>
              <a:rPr lang="es-CL" dirty="0" smtClean="0"/>
              <a:t>”.</a:t>
            </a:r>
            <a:endParaRPr lang="es-CL" dirty="0" smtClean="0"/>
          </a:p>
          <a:p>
            <a:r>
              <a:rPr lang="es-CL" dirty="0" smtClean="0"/>
              <a:t>Transmitir interés y preocupación sin renunciar  a la </a:t>
            </a:r>
            <a:r>
              <a:rPr lang="es-CL" dirty="0" smtClean="0"/>
              <a:t>autoridad.</a:t>
            </a:r>
            <a:endParaRPr lang="es-CL" dirty="0" smtClean="0"/>
          </a:p>
          <a:p>
            <a:r>
              <a:rPr lang="es-CL" dirty="0" smtClean="0"/>
              <a:t>Interrogar sobre áreas no clínicas de interés para el </a:t>
            </a:r>
            <a:r>
              <a:rPr lang="es-CL" dirty="0" smtClean="0"/>
              <a:t>adolescente.</a:t>
            </a:r>
            <a:endParaRPr lang="es-CL" dirty="0" smtClean="0"/>
          </a:p>
          <a:p>
            <a:r>
              <a:rPr lang="es-CL" dirty="0" smtClean="0"/>
              <a:t>Recordar que la forma de hablar y preguntar modela las </a:t>
            </a:r>
            <a:r>
              <a:rPr lang="es-CL" dirty="0" smtClean="0"/>
              <a:t>respuestas.</a:t>
            </a:r>
            <a:endParaRPr lang="es-CL" dirty="0" smtClean="0"/>
          </a:p>
          <a:p>
            <a:r>
              <a:rPr lang="es-CL" dirty="0" smtClean="0"/>
              <a:t>Conocer tanto la historia clínica como las dificultades de relación </a:t>
            </a:r>
            <a:r>
              <a:rPr lang="es-CL" dirty="0" smtClean="0"/>
              <a:t>previa.</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32"/>
            <a:ext cx="8229600" cy="1071570"/>
          </a:xfrm>
        </p:spPr>
        <p:txBody>
          <a:bodyPr>
            <a:noAutofit/>
          </a:bodyPr>
          <a:lstStyle/>
          <a:p>
            <a:r>
              <a:rPr lang="es-CL" dirty="0" smtClean="0"/>
              <a:t>Problemas frecuentes desde el punto de vista del adolescente</a:t>
            </a:r>
            <a:endParaRPr lang="es-ES" dirty="0"/>
          </a:p>
        </p:txBody>
      </p:sp>
      <p:sp>
        <p:nvSpPr>
          <p:cNvPr id="3" name="2 Marcador de contenido"/>
          <p:cNvSpPr>
            <a:spLocks noGrp="1"/>
          </p:cNvSpPr>
          <p:nvPr>
            <p:ph idx="1"/>
          </p:nvPr>
        </p:nvSpPr>
        <p:spPr>
          <a:xfrm>
            <a:off x="502920" y="1857364"/>
            <a:ext cx="8183880" cy="5000636"/>
          </a:xfrm>
        </p:spPr>
        <p:txBody>
          <a:bodyPr>
            <a:noAutofit/>
          </a:bodyPr>
          <a:lstStyle/>
          <a:p>
            <a:r>
              <a:rPr lang="es-CL" sz="3000" dirty="0" smtClean="0"/>
              <a:t>No </a:t>
            </a:r>
            <a:r>
              <a:rPr lang="es-CL" sz="3000" dirty="0" smtClean="0"/>
              <a:t>se les </a:t>
            </a:r>
            <a:r>
              <a:rPr lang="es-CL" sz="3000" dirty="0" smtClean="0"/>
              <a:t>escucha.</a:t>
            </a:r>
            <a:endParaRPr lang="es-CL" sz="3000" dirty="0" smtClean="0"/>
          </a:p>
          <a:p>
            <a:r>
              <a:rPr lang="es-CL" sz="3000" dirty="0" smtClean="0"/>
              <a:t>Trato </a:t>
            </a:r>
            <a:r>
              <a:rPr lang="es-CL" sz="3000" dirty="0" smtClean="0"/>
              <a:t>condescendiente.</a:t>
            </a:r>
            <a:endParaRPr lang="es-CL" sz="3000" dirty="0" smtClean="0"/>
          </a:p>
          <a:p>
            <a:r>
              <a:rPr lang="es-CL" sz="3000" dirty="0" smtClean="0"/>
              <a:t>El profesional se posiciona con los </a:t>
            </a:r>
            <a:r>
              <a:rPr lang="es-CL" sz="3000" dirty="0" smtClean="0"/>
              <a:t>padres.</a:t>
            </a:r>
            <a:endParaRPr lang="es-CL" sz="3000" dirty="0" smtClean="0"/>
          </a:p>
          <a:p>
            <a:r>
              <a:rPr lang="es-CL" sz="3000" dirty="0" smtClean="0"/>
              <a:t>El profesional es </a:t>
            </a:r>
            <a:r>
              <a:rPr lang="es-CL" sz="3000" dirty="0" smtClean="0"/>
              <a:t>entrometido.</a:t>
            </a:r>
          </a:p>
          <a:p>
            <a:r>
              <a:rPr lang="es-CL" sz="3000" dirty="0" smtClean="0"/>
              <a:t>“No </a:t>
            </a:r>
            <a:r>
              <a:rPr lang="es-CL" sz="3000" dirty="0" smtClean="0"/>
              <a:t>entiendo las preguntas que me hace</a:t>
            </a:r>
            <a:r>
              <a:rPr lang="es-CL" sz="3000" dirty="0" smtClean="0"/>
              <a:t>”.</a:t>
            </a:r>
            <a:endParaRPr lang="es-CL" sz="3000" dirty="0" smtClean="0"/>
          </a:p>
          <a:p>
            <a:r>
              <a:rPr lang="es-CL" sz="3000" dirty="0" smtClean="0"/>
              <a:t>Los adultos no tienen sentido del </a:t>
            </a:r>
            <a:r>
              <a:rPr lang="es-CL" sz="3000" dirty="0" smtClean="0"/>
              <a:t>humor.</a:t>
            </a:r>
            <a:endParaRPr lang="es-ES"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8183880" cy="1051560"/>
          </a:xfrm>
        </p:spPr>
        <p:txBody>
          <a:bodyPr>
            <a:noAutofit/>
          </a:bodyPr>
          <a:lstStyle/>
          <a:p>
            <a:r>
              <a:rPr lang="es-CL" dirty="0" smtClean="0"/>
              <a:t>Problemas frecuentes desde el punto de vista del profesional</a:t>
            </a:r>
            <a:endParaRPr lang="es-ES" dirty="0"/>
          </a:p>
        </p:txBody>
      </p:sp>
      <p:sp>
        <p:nvSpPr>
          <p:cNvPr id="3" name="2 Marcador de contenido"/>
          <p:cNvSpPr>
            <a:spLocks noGrp="1"/>
          </p:cNvSpPr>
          <p:nvPr>
            <p:ph idx="1"/>
          </p:nvPr>
        </p:nvSpPr>
        <p:spPr>
          <a:xfrm>
            <a:off x="502920" y="1857364"/>
            <a:ext cx="8183880" cy="4071966"/>
          </a:xfrm>
        </p:spPr>
        <p:txBody>
          <a:bodyPr>
            <a:normAutofit/>
          </a:bodyPr>
          <a:lstStyle/>
          <a:p>
            <a:endParaRPr lang="es-CL" sz="4000" dirty="0" smtClean="0"/>
          </a:p>
          <a:p>
            <a:r>
              <a:rPr lang="es-CL" sz="4000" dirty="0" smtClean="0"/>
              <a:t>Los adolescentes son poco </a:t>
            </a:r>
            <a:r>
              <a:rPr lang="es-CL" sz="4000" dirty="0" smtClean="0"/>
              <a:t>comunicativos.</a:t>
            </a:r>
          </a:p>
          <a:p>
            <a:pPr>
              <a:buNone/>
            </a:pPr>
            <a:endParaRPr lang="es-CL" sz="4000" dirty="0" smtClean="0"/>
          </a:p>
          <a:p>
            <a:r>
              <a:rPr lang="es-CL" sz="4000" dirty="0" smtClean="0"/>
              <a:t>Los adolescentes son huraños y </a:t>
            </a:r>
            <a:r>
              <a:rPr lang="es-CL" sz="4000" dirty="0" smtClean="0"/>
              <a:t>hostiles.</a:t>
            </a:r>
            <a:endParaRPr lang="es-E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24648"/>
          </a:xfrm>
        </p:spPr>
        <p:txBody>
          <a:bodyPr>
            <a:normAutofit/>
          </a:bodyPr>
          <a:lstStyle/>
          <a:p>
            <a:r>
              <a:rPr lang="es-CL" dirty="0" smtClean="0"/>
              <a:t>Fases de la entrevista</a:t>
            </a:r>
            <a:endParaRPr lang="es-ES" dirty="0"/>
          </a:p>
        </p:txBody>
      </p:sp>
      <p:sp>
        <p:nvSpPr>
          <p:cNvPr id="3" name="2 Marcador de contenido"/>
          <p:cNvSpPr>
            <a:spLocks noGrp="1"/>
          </p:cNvSpPr>
          <p:nvPr>
            <p:ph idx="1"/>
          </p:nvPr>
        </p:nvSpPr>
        <p:spPr>
          <a:xfrm>
            <a:off x="457200" y="1643050"/>
            <a:ext cx="8229600" cy="4681550"/>
          </a:xfrm>
        </p:spPr>
        <p:txBody>
          <a:bodyPr>
            <a:normAutofit lnSpcReduction="10000"/>
          </a:bodyPr>
          <a:lstStyle/>
          <a:p>
            <a:r>
              <a:rPr lang="es-CL" sz="2800" b="1" u="sng" dirty="0" smtClean="0"/>
              <a:t>Acogida</a:t>
            </a:r>
            <a:r>
              <a:rPr lang="es-CL" sz="2800" b="1" dirty="0" smtClean="0"/>
              <a:t>:</a:t>
            </a:r>
            <a:r>
              <a:rPr lang="es-CL" sz="2800" dirty="0" smtClean="0"/>
              <a:t> vincularse con el adolescente y abrir vías de comunicación. Prever dificultades específicas y más tiempo del habitual.</a:t>
            </a:r>
          </a:p>
          <a:p>
            <a:pPr>
              <a:buNone/>
            </a:pPr>
            <a:endParaRPr lang="es-CL" sz="2800" dirty="0" smtClean="0"/>
          </a:p>
          <a:p>
            <a:r>
              <a:rPr lang="es-CL" sz="2800" b="1" u="sng" dirty="0" smtClean="0"/>
              <a:t>Técnicas</a:t>
            </a:r>
            <a:r>
              <a:rPr lang="es-CL" sz="2800" b="1" dirty="0" smtClean="0"/>
              <a:t>:</a:t>
            </a:r>
            <a:r>
              <a:rPr lang="es-CL" sz="2800" dirty="0" smtClean="0"/>
              <a:t> saludar, presentarse, contacto físico, llamarle por su nombre, mirarle a la cara. Ojo con la decoración, el uso del espacio, evitar interrupciones, ojo con el </a:t>
            </a:r>
            <a:r>
              <a:rPr lang="es-CL" sz="2800" dirty="0" err="1" smtClean="0"/>
              <a:t>paralenguaje</a:t>
            </a:r>
            <a:r>
              <a:rPr lang="es-CL" sz="2800" dirty="0" smtClean="0"/>
              <a:t> (no es lo qué se dice sino el cómo se dice).</a:t>
            </a:r>
          </a:p>
          <a:p>
            <a:pPr>
              <a:buNone/>
            </a:pPr>
            <a:endParaRPr lang="es-CL" dirty="0" smtClean="0"/>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610244"/>
          </a:xfrm>
        </p:spPr>
        <p:txBody>
          <a:bodyPr>
            <a:normAutofit fontScale="92500" lnSpcReduction="20000"/>
          </a:bodyPr>
          <a:lstStyle/>
          <a:p>
            <a:r>
              <a:rPr lang="es-CL" b="1" u="sng" dirty="0" smtClean="0"/>
              <a:t>Fase exploratoria</a:t>
            </a:r>
            <a:r>
              <a:rPr lang="es-CL" b="1" dirty="0" smtClean="0"/>
              <a:t>: </a:t>
            </a:r>
            <a:r>
              <a:rPr lang="es-CL" dirty="0" smtClean="0"/>
              <a:t>Valorar entrevista con padres o a solas. Hacer preguntas comprensibles. Hacer  </a:t>
            </a:r>
            <a:r>
              <a:rPr lang="es-CL" i="1" dirty="0" smtClean="0"/>
              <a:t>anamnesis psicosocial</a:t>
            </a:r>
            <a:r>
              <a:rPr lang="es-CL" dirty="0" smtClean="0"/>
              <a:t>: preguntar  creencias, emociones y expectativas en 5 áreas (salud, relación con pares, familia, vida afectiva y escuela)</a:t>
            </a:r>
          </a:p>
          <a:p>
            <a:pPr>
              <a:buNone/>
            </a:pPr>
            <a:endParaRPr lang="es-CL" dirty="0" smtClean="0"/>
          </a:p>
          <a:p>
            <a:r>
              <a:rPr lang="es-CL" b="1" dirty="0" smtClean="0"/>
              <a:t>Técnicas: </a:t>
            </a:r>
            <a:r>
              <a:rPr lang="es-CL" i="1" dirty="0" smtClean="0"/>
              <a:t>Preguntas abiertas </a:t>
            </a:r>
            <a:r>
              <a:rPr lang="es-CL" dirty="0" smtClean="0"/>
              <a:t>¿cómo es ese dolor? </a:t>
            </a:r>
            <a:r>
              <a:rPr lang="es-CL" i="1" dirty="0" smtClean="0"/>
              <a:t>Frases por repetición: </a:t>
            </a:r>
            <a:r>
              <a:rPr lang="es-CL" dirty="0" smtClean="0"/>
              <a:t>Ad: “me sigue preocupando…” Pr: “Te sigue preocupando…” </a:t>
            </a:r>
            <a:r>
              <a:rPr lang="es-CL" i="1" dirty="0" smtClean="0"/>
              <a:t>Señalamientos</a:t>
            </a:r>
            <a:r>
              <a:rPr lang="es-CL" dirty="0" smtClean="0"/>
              <a:t>: “Parece que este tema es importante para ti”. </a:t>
            </a:r>
            <a:r>
              <a:rPr lang="es-CL" i="1" dirty="0" smtClean="0"/>
              <a:t>Empatía</a:t>
            </a:r>
            <a:r>
              <a:rPr lang="es-CL" dirty="0" smtClean="0"/>
              <a:t>: “Comprendo que no te guste faltar a clase”. </a:t>
            </a:r>
            <a:r>
              <a:rPr lang="es-CL" i="1" dirty="0" smtClean="0"/>
              <a:t>Clarificación</a:t>
            </a:r>
            <a:r>
              <a:rPr lang="es-CL" dirty="0" smtClean="0"/>
              <a:t>: “¿A qué llamas </a:t>
            </a:r>
            <a:r>
              <a:rPr lang="es-CL" dirty="0" err="1" smtClean="0"/>
              <a:t>tripi</a:t>
            </a:r>
            <a:r>
              <a:rPr lang="es-CL" dirty="0" smtClean="0"/>
              <a:t>? </a:t>
            </a:r>
            <a:r>
              <a:rPr lang="es-CL" i="1" dirty="0" smtClean="0"/>
              <a:t>Resúmenes</a:t>
            </a:r>
            <a:r>
              <a:rPr lang="es-CL" dirty="0" smtClean="0"/>
              <a:t>: “Veamos, en resumen…” </a:t>
            </a:r>
            <a:r>
              <a:rPr lang="es-CL" i="1" dirty="0" smtClean="0"/>
              <a:t>Preguntas facilitadoras</a:t>
            </a:r>
            <a:r>
              <a:rPr lang="es-CL" dirty="0" smtClean="0"/>
              <a:t>: “A tu edad es frecuente haber probado el alcohol, ¿es ese tu caso?” </a:t>
            </a:r>
          </a:p>
          <a:p>
            <a:pPr>
              <a:buNone/>
            </a:pPr>
            <a:endParaRPr lang="es-CL" dirty="0" smtClean="0"/>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141</TotalTime>
  <Words>1014</Words>
  <Application>Microsoft Office PowerPoint</Application>
  <PresentationFormat>Presentación en pantalla (4:3)</PresentationFormat>
  <Paragraphs>100</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Aspecto</vt:lpstr>
      <vt:lpstr>“La Entrevista Con el Adolescente”</vt:lpstr>
      <vt:lpstr>HABILIDADES DE COMUNICACION</vt:lpstr>
      <vt:lpstr>Las habilidades de comunicación:</vt:lpstr>
      <vt:lpstr>Características que distinguen al adolescente</vt:lpstr>
      <vt:lpstr>Directrices básicas para la entrevista con el adolescente</vt:lpstr>
      <vt:lpstr>Problemas frecuentes desde el punto de vista del adolescente</vt:lpstr>
      <vt:lpstr>Problemas frecuentes desde el punto de vista del profesional</vt:lpstr>
      <vt:lpstr>Fases de la entrevista</vt:lpstr>
      <vt:lpstr>Diapositiva 9</vt:lpstr>
      <vt:lpstr>Diapositiva 10</vt:lpstr>
      <vt:lpstr>Diapositiva 11</vt:lpstr>
      <vt:lpstr>Diapositiva 12</vt:lpstr>
      <vt:lpstr>Abordaje de problemas</vt:lpstr>
      <vt:lpstr>Problemas de tipo relacional</vt:lpstr>
      <vt:lpstr>Diapositiva 15</vt:lpstr>
      <vt:lpstr>Confidencialidad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entrevista con el adolescente”</dc:title>
  <dc:creator>ICHEH</dc:creator>
  <cp:lastModifiedBy>ICHEH</cp:lastModifiedBy>
  <cp:revision>25</cp:revision>
  <dcterms:created xsi:type="dcterms:W3CDTF">2008-05-08T16:16:15Z</dcterms:created>
  <dcterms:modified xsi:type="dcterms:W3CDTF">2008-05-08T19:36:42Z</dcterms:modified>
</cp:coreProperties>
</file>